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9"/>
  </p:notesMasterIdLst>
  <p:handoutMasterIdLst>
    <p:handoutMasterId r:id="rId10"/>
  </p:handoutMasterIdLst>
  <p:sldIdLst>
    <p:sldId id="264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mone Häner Binggeli" initials="" lastIdx="0" clrIdx="0"/>
  <p:cmAuthor id="7" name="pH" initials="BS" lastIdx="0" clrIdx="7"/>
  <p:cmAuthor id="1" name="René Broch" initials="" lastIdx="3" clrIdx="1"/>
  <p:cmAuthor id="2" name="Ulrike Frank" initials="UF" lastIdx="2" clrIdx="2">
    <p:extLst/>
  </p:cmAuthor>
  <p:cmAuthor id="3" name="Ulrike Frank" initials="UF [2]" lastIdx="1" clrIdx="3">
    <p:extLst/>
  </p:cmAuthor>
  <p:cmAuthor id="4" name="Ulrike Frank" initials="UF [3]" lastIdx="1" clrIdx="4">
    <p:extLst/>
  </p:cmAuthor>
  <p:cmAuthor id="5" name="Ulrike Frank" initials="UF [4]" lastIdx="1" clrIdx="5">
    <p:extLst/>
  </p:cmAuthor>
  <p:cmAuthor id="6" name="Claudia  Bosshardt" initials="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62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092"/>
    <p:restoredTop sz="84602" autoAdjust="0"/>
  </p:normalViewPr>
  <p:slideViewPr>
    <p:cSldViewPr snapToGrid="0" snapToObjects="1">
      <p:cViewPr>
        <p:scale>
          <a:sx n="82" d="100"/>
          <a:sy n="82" d="100"/>
        </p:scale>
        <p:origin x="-456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-21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F4775-EE85-AF47-80EC-43E80DE2C2E3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CC71F-3034-BC4D-A536-40A384CF6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566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24806-6F3E-9040-85F3-7A4EA74F11E5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1C89B-B319-4948-900B-60033718AE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014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C89B-B319-4948-900B-60033718AEB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180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C89B-B319-4948-900B-60033718AEB8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409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de-CH" smtClean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de-CH" smtClean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de-CH" smtClean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de-CH" smtClean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de-CH" smtClean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de-CH" smtClean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mtClean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de-CH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de-CH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de-CH" smtClean="0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CH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2B6B24A-7BFE-EA43-81F5-7302D413B0E0}" type="datetimeFigureOut">
              <a:rPr lang="de-DE" smtClean="0"/>
              <a:t>10.03.2016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5E7960E-4D39-BE45-B22A-623DCD29D975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9105" y="811062"/>
            <a:ext cx="7520940" cy="998353"/>
          </a:xfrm>
        </p:spPr>
        <p:txBody>
          <a:bodyPr>
            <a:noAutofit/>
          </a:bodyPr>
          <a:lstStyle/>
          <a:p>
            <a:pPr algn="ctr"/>
            <a:r>
              <a:rPr lang="de-DE" sz="3600" b="1" dirty="0" smtClean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  <a:ea typeface="Osaka" charset="0"/>
                <a:cs typeface="Osaka" charset="0"/>
              </a:rPr>
              <a:t>Chemielaborantin EFZ/</a:t>
            </a:r>
            <a:br>
              <a:rPr lang="de-DE" sz="3600" b="1" dirty="0" smtClean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  <a:ea typeface="Osaka" charset="0"/>
                <a:cs typeface="Osaka" charset="0"/>
              </a:rPr>
            </a:br>
            <a:r>
              <a:rPr lang="de-DE" sz="3600" b="1" dirty="0" smtClean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  <a:ea typeface="Osaka" charset="0"/>
                <a:cs typeface="Osaka" charset="0"/>
              </a:rPr>
              <a:t>Chemielaborant EFZ</a:t>
            </a:r>
            <a:endParaRPr lang="de-DE" sz="3600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75" b="14375"/>
          <a:stretch>
            <a:fillRect/>
          </a:stretch>
        </p:blipFill>
        <p:spPr bwMode="auto">
          <a:xfrm>
            <a:off x="822960" y="1999022"/>
            <a:ext cx="7520940" cy="3579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499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2914" y="609600"/>
            <a:ext cx="7239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de-DE" sz="3600" b="1" dirty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Ablauf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7239000" cy="4648200"/>
          </a:xfrm>
        </p:spPr>
        <p:txBody>
          <a:bodyPr/>
          <a:lstStyle/>
          <a:p>
            <a:pPr eaLnBrk="1" hangingPunct="1"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Anforderungen</a:t>
            </a:r>
          </a:p>
          <a:p>
            <a:pPr eaLnBrk="1" hangingPunct="1"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Tätigkeit</a:t>
            </a:r>
          </a:p>
          <a:p>
            <a:pPr eaLnBrk="1" hangingPunct="1"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Ausbildung</a:t>
            </a:r>
          </a:p>
          <a:p>
            <a:pPr eaLnBrk="1" hangingPunct="1"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Sonnen- und Schattenseiten </a:t>
            </a:r>
          </a:p>
          <a:p>
            <a:pPr eaLnBrk="1" hangingPunct="1"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Weiterbildungsmöglichkeiten</a:t>
            </a:r>
          </a:p>
          <a:p>
            <a:pPr eaLnBrk="1" hangingPunct="1">
              <a:buFont typeface="Monotype Sorts" charset="0"/>
              <a:buNone/>
              <a:defRPr/>
            </a:pPr>
            <a:endParaRPr lang="de-DE" sz="2800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de-DE" sz="2800" dirty="0" smtClean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November 2014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Chemielaborantin/Chemielaborant</a:t>
            </a:r>
            <a:endParaRPr lang="de-DE" dirty="0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7553325" y="10683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de-DE" i="0"/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5" y="920750"/>
            <a:ext cx="2552700" cy="166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29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xmlns:p14="http://schemas.microsoft.com/office/powerpoint/2010/main"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utoUpdateAnimBg="0"/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1004440" y="374065"/>
            <a:ext cx="6742113" cy="1143000"/>
          </a:xfrm>
        </p:spPr>
        <p:txBody>
          <a:bodyPr/>
          <a:lstStyle/>
          <a:p>
            <a:pPr eaLnBrk="1" hangingPunct="1">
              <a:defRPr/>
            </a:pPr>
            <a:r>
              <a:rPr lang="de-DE" sz="3600" b="1" dirty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Anforderungen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idx="1"/>
          </p:nvPr>
        </p:nvSpPr>
        <p:spPr>
          <a:xfrm>
            <a:off x="1032150" y="1018285"/>
            <a:ext cx="7820905" cy="41148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endParaRPr lang="de-DE" dirty="0" smtClean="0">
              <a:solidFill>
                <a:srgbClr val="000000"/>
              </a:solidFill>
            </a:endParaRPr>
          </a:p>
          <a:p>
            <a:pPr marL="457200" indent="-457200" eaLnBrk="1" hangingPunct="1">
              <a:buFont typeface="Symbol" panose="05050102010706020507" pitchFamily="18" charset="2"/>
              <a:buChar char="-"/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Abgeschlossene Volksschule Leistungszug E oder P</a:t>
            </a:r>
          </a:p>
          <a:p>
            <a:pPr marL="457200" indent="-457200" eaLnBrk="1" hangingPunct="1">
              <a:buFont typeface="Symbol" panose="05050102010706020507" pitchFamily="18" charset="2"/>
              <a:buChar char="-"/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Gute Leistungen in: </a:t>
            </a:r>
          </a:p>
          <a:p>
            <a:pPr marL="900113" lvl="1" indent="-457200">
              <a:buFont typeface="Symbol" panose="05050102010706020507" pitchFamily="18" charset="2"/>
              <a:buChar char="-"/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Mathematik </a:t>
            </a:r>
          </a:p>
          <a:p>
            <a:pPr marL="900113" lvl="1" indent="-457200">
              <a:buFont typeface="Symbol" panose="05050102010706020507" pitchFamily="18" charset="2"/>
              <a:buChar char="-"/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Naturwissenschaften </a:t>
            </a:r>
          </a:p>
          <a:p>
            <a:pPr marL="900113" lvl="1" indent="-457200">
              <a:buFont typeface="Symbol" panose="05050102010706020507" pitchFamily="18" charset="2"/>
              <a:buChar char="-"/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Englisch</a:t>
            </a:r>
          </a:p>
          <a:p>
            <a:pPr marL="457200" indent="-457200" eaLnBrk="1" hangingPunct="1">
              <a:buFont typeface="Symbol" panose="05050102010706020507" pitchFamily="18" charset="2"/>
              <a:buChar char="-"/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Kritisches, logisches Denken, rasche Auffassungsgabe</a:t>
            </a:r>
          </a:p>
          <a:p>
            <a:pPr marL="457200" indent="-457200" eaLnBrk="1" hangingPunct="1">
              <a:buFont typeface="Symbol" panose="05050102010706020507" pitchFamily="18" charset="2"/>
              <a:buChar char="-"/>
              <a:defRPr/>
            </a:pPr>
            <a:r>
              <a:rPr lang="de-DE" sz="2800" dirty="0" smtClean="0"/>
              <a:t>Exakte, saubere Arbeitsweise</a:t>
            </a:r>
          </a:p>
          <a:p>
            <a:pPr marL="457200" indent="-457200" eaLnBrk="1" hangingPunct="1">
              <a:buFont typeface="Symbol" panose="05050102010706020507" pitchFamily="18" charset="2"/>
              <a:buChar char="-"/>
              <a:defRPr/>
            </a:pPr>
            <a:r>
              <a:rPr lang="de-DE" sz="2800" dirty="0" smtClean="0"/>
              <a:t>Zuverlässigkeit</a:t>
            </a:r>
          </a:p>
          <a:p>
            <a:pPr marL="457200" indent="-457200" eaLnBrk="1" hangingPunct="1">
              <a:buFont typeface="Symbol" panose="05050102010706020507" pitchFamily="18" charset="2"/>
              <a:buChar char="-"/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Gute Beobachtungsgabe</a:t>
            </a:r>
          </a:p>
          <a:p>
            <a:pPr marL="457200" indent="-457200" eaLnBrk="1" hangingPunct="1">
              <a:buFont typeface="Symbol" panose="05050102010706020507" pitchFamily="18" charset="2"/>
              <a:buChar char="-"/>
              <a:defRPr/>
            </a:pPr>
            <a:r>
              <a:rPr lang="de-DE" sz="2800" dirty="0" smtClean="0">
                <a:solidFill>
                  <a:srgbClr val="000000"/>
                </a:solidFill>
              </a:rPr>
              <a:t>Teamfähigkeit</a:t>
            </a:r>
            <a:endParaRPr lang="de-DE" sz="2800" dirty="0">
              <a:solidFill>
                <a:srgbClr val="000000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November 2014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Chemielaborantin/</a:t>
            </a:r>
            <a:r>
              <a:rPr lang="de-DE" dirty="0" err="1" smtClean="0"/>
              <a:t>chemielaborant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6481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xmlns:p14="http://schemas.microsoft.com/office/powerpoint/2010/main"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0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0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0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60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32150" y="277080"/>
            <a:ext cx="6742113" cy="1143000"/>
          </a:xfrm>
        </p:spPr>
        <p:txBody>
          <a:bodyPr/>
          <a:lstStyle/>
          <a:p>
            <a:pPr eaLnBrk="1" hangingPunct="1">
              <a:defRPr/>
            </a:pPr>
            <a:r>
              <a:rPr lang="de-DE" sz="3600" b="1" dirty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Tätigkeiten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025562" y="1161573"/>
            <a:ext cx="4599383" cy="4040188"/>
          </a:xfrm>
        </p:spPr>
        <p:txBody>
          <a:bodyPr>
            <a:normAutofit/>
          </a:bodyPr>
          <a:lstStyle/>
          <a:p>
            <a:pPr marL="0" indent="17463" eaLnBrk="1" hangingPunct="1"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Die Laborantin/der Laborant dringt in die Welt der Chemie und der Moleküle ein. </a:t>
            </a:r>
          </a:p>
          <a:p>
            <a:pPr marL="0" indent="17463" eaLnBrk="1" hangingPunct="1"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Sie/er beschäftigt sich hauptsächlich mit der Synthese (Herstellung eines neuen Stoffes) und der Analyse (Zerlegung der Stoffe in ihre Bestandteile) von chemischen Substanzen.</a:t>
            </a:r>
          </a:p>
          <a:p>
            <a:pPr eaLnBrk="1" hangingPunct="1">
              <a:defRPr/>
            </a:pPr>
            <a:endParaRPr lang="de-DE" sz="2400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 typeface="Monotype Sorts" charset="0"/>
              <a:buNone/>
              <a:defRPr/>
            </a:pPr>
            <a:endParaRPr lang="de-DE" sz="2800" dirty="0" smtClean="0">
              <a:solidFill>
                <a:srgbClr val="000000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November 2014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Chemielaborantin/</a:t>
            </a:r>
            <a:r>
              <a:rPr lang="de-DE" dirty="0" err="1" smtClean="0"/>
              <a:t>chemielaborant</a:t>
            </a:r>
            <a:endParaRPr lang="de-DE" dirty="0"/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5270" y="2786793"/>
            <a:ext cx="3175000" cy="212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466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xmlns:p14="http://schemas.microsoft.com/office/powerpoint/2010/main"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9386" y="685800"/>
            <a:ext cx="6671785" cy="1143000"/>
          </a:xfrm>
        </p:spPr>
        <p:txBody>
          <a:bodyPr/>
          <a:lstStyle/>
          <a:p>
            <a:pPr eaLnBrk="1" hangingPunct="1">
              <a:defRPr/>
            </a:pPr>
            <a:r>
              <a:rPr lang="de-DE" sz="3600" b="1" dirty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Lehre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019386" y="1598377"/>
            <a:ext cx="5273675" cy="4114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Die Lehre dauert drei Jahre.</a:t>
            </a:r>
          </a:p>
          <a:p>
            <a:pPr>
              <a:defRPr/>
            </a:pPr>
            <a:endParaRPr lang="de-DE" sz="24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Lohn in der Lehre:</a:t>
            </a:r>
          </a:p>
          <a:p>
            <a:pPr eaLnBrk="1" hangingPunct="1"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1. Lehrjahr CHF 750.−</a:t>
            </a:r>
          </a:p>
          <a:p>
            <a:pPr eaLnBrk="1" hangingPunct="1"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2. Lehrjahr CHF 900.−</a:t>
            </a:r>
          </a:p>
          <a:p>
            <a:pPr eaLnBrk="1" hangingPunct="1"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3. Lehrjahr CHF 1200.−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November </a:t>
            </a:r>
            <a:r>
              <a:rPr lang="de-DE" dirty="0" smtClean="0"/>
              <a:t>2014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Chemielaborantin/</a:t>
            </a:r>
            <a:r>
              <a:rPr lang="de-DE" dirty="0" err="1" smtClean="0"/>
              <a:t>chemielaborant</a:t>
            </a:r>
            <a:endParaRPr lang="de-DE" dirty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7051675" y="44021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de-DE" i="0"/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327" y="1892065"/>
            <a:ext cx="3388320" cy="2541240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7745768" y="4539133"/>
            <a:ext cx="122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Schullabor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63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xmlns:p14="http://schemas.microsoft.com/office/powerpoint/2010/main"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9445" y="914410"/>
            <a:ext cx="6195699" cy="1143000"/>
          </a:xfrm>
        </p:spPr>
        <p:txBody>
          <a:bodyPr/>
          <a:lstStyle/>
          <a:p>
            <a:pPr eaLnBrk="1" hangingPunct="1">
              <a:defRPr/>
            </a:pPr>
            <a:r>
              <a:rPr lang="de-DE" sz="3600" b="1" dirty="0" smtClean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Sonnen- und </a:t>
            </a:r>
            <a:r>
              <a:rPr lang="de-DE" sz="3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Schatten</a:t>
            </a:r>
            <a:r>
              <a:rPr lang="de-DE" sz="3600" b="1" dirty="0" smtClean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seiten</a:t>
            </a:r>
            <a:endParaRPr lang="de-DE" sz="3600" dirty="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039205" y="2222297"/>
            <a:ext cx="7647438" cy="3829986"/>
          </a:xfrm>
        </p:spPr>
        <p:txBody>
          <a:bodyPr>
            <a:normAutofit/>
          </a:bodyPr>
          <a:lstStyle/>
          <a:p>
            <a:pPr marL="0" indent="17463" eaLnBrk="1" hangingPunct="1">
              <a:defRPr/>
            </a:pPr>
            <a:r>
              <a:rPr lang="de-DE" sz="2600" dirty="0" smtClean="0">
                <a:solidFill>
                  <a:srgbClr val="FF6218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Laborantinnen und Laboranten übernehmen abwechslungsreiche Aufgaben. </a:t>
            </a:r>
            <a:endParaRPr lang="de-DE" sz="2600" dirty="0">
              <a:solidFill>
                <a:srgbClr val="FF6218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17463" eaLnBrk="1" hangingPunct="1">
              <a:defRPr/>
            </a:pPr>
            <a:r>
              <a:rPr lang="de-DE" sz="2600" dirty="0" smtClean="0">
                <a:solidFill>
                  <a:srgbClr val="FF6218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Sie führen Untersuchungen selbständig durch.</a:t>
            </a:r>
          </a:p>
          <a:p>
            <a:pPr marL="0" indent="17463" eaLnBrk="1" hangingPunct="1">
              <a:defRPr/>
            </a:pPr>
            <a:r>
              <a:rPr lang="de-DE" sz="2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Manche Experimente ziehen sich über Wochen hin oder müssen mehrmals wiederholt werden.</a:t>
            </a:r>
            <a:endParaRPr lang="de-DE" sz="26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November 2014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Chemielaborantin/</a:t>
            </a:r>
            <a:r>
              <a:rPr lang="de-DE" dirty="0" err="1" smtClean="0"/>
              <a:t>chemielaborant</a:t>
            </a:r>
            <a:endParaRPr lang="de-DE" dirty="0"/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8734" y="-240989"/>
            <a:ext cx="28829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9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xmlns:p14="http://schemas.microsoft.com/office/powerpoint/2010/main"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25250" y="609600"/>
            <a:ext cx="7245927" cy="1143000"/>
          </a:xfrm>
        </p:spPr>
        <p:txBody>
          <a:bodyPr/>
          <a:lstStyle/>
          <a:p>
            <a:pPr eaLnBrk="1" hangingPunct="1">
              <a:defRPr/>
            </a:pPr>
            <a:r>
              <a:rPr lang="de-DE" sz="3600" dirty="0" smtClean="0">
                <a:solidFill>
                  <a:srgbClr val="FF712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Weiterbildungsmöglichkeiten</a:t>
            </a:r>
            <a:endParaRPr lang="de-DE" sz="36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033116" y="1752600"/>
            <a:ext cx="7323806" cy="4116388"/>
          </a:xfrm>
        </p:spPr>
        <p:txBody>
          <a:bodyPr>
            <a:normAutofit/>
          </a:bodyPr>
          <a:lstStyle/>
          <a:p>
            <a:pPr marL="0" indent="17463" eaLnBrk="1" hangingPunct="1">
              <a:lnSpc>
                <a:spcPct val="90000"/>
              </a:lnSpc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Weiterbildung als:</a:t>
            </a:r>
          </a:p>
          <a:p>
            <a:pPr marL="0" indent="17463" eaLnBrk="1" hangingPunct="1">
              <a:lnSpc>
                <a:spcPct val="90000"/>
              </a:lnSpc>
              <a:defRPr/>
            </a:pPr>
            <a:r>
              <a:rPr lang="de-DE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Cheflaborantin/Cheflaborant </a:t>
            </a:r>
            <a:endParaRPr lang="de-DE" sz="24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17463" eaLnBrk="1" hangingPunct="1">
              <a:lnSpc>
                <a:spcPct val="90000"/>
              </a:lnSpc>
              <a:defRPr/>
            </a:pPr>
            <a:r>
              <a:rPr lang="de-DE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Laborleiterin/Laborleiter</a:t>
            </a:r>
          </a:p>
          <a:p>
            <a:pPr marL="0" indent="17463" eaLnBrk="1" hangingPunct="1">
              <a:lnSpc>
                <a:spcPct val="90000"/>
              </a:lnSpc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Dipl. Laborantin/Dipl. Laborant (höhere Fachprüfung)</a:t>
            </a:r>
          </a:p>
          <a:p>
            <a:pPr marL="0" indent="17463" eaLnBrk="1" hangingPunct="1">
              <a:lnSpc>
                <a:spcPct val="90000"/>
              </a:lnSpc>
              <a:defRPr/>
            </a:pPr>
            <a:endParaRPr lang="de-DE" sz="24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indent="17463" eaLnBrk="1" hangingPunct="1">
              <a:lnSpc>
                <a:spcPct val="90000"/>
              </a:lnSpc>
              <a:defRPr/>
            </a:pPr>
            <a:r>
              <a:rPr lang="de-DE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Mit </a:t>
            </a:r>
            <a:r>
              <a:rPr lang="de-DE" sz="24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Berufsmatura</a:t>
            </a:r>
            <a:r>
              <a:rPr lang="de-DE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</a:p>
          <a:p>
            <a:pPr marL="0" indent="17463" eaLnBrk="1" hangingPunct="1">
              <a:lnSpc>
                <a:spcPct val="90000"/>
              </a:lnSpc>
              <a:defRPr/>
            </a:pPr>
            <a:r>
              <a:rPr lang="de-DE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Studium als Chemikerin/Chemiker</a:t>
            </a:r>
            <a:endParaRPr lang="de-DE" sz="24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de-DE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November 2014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err="1" smtClean="0"/>
              <a:t>Chemielaborntin</a:t>
            </a:r>
            <a:r>
              <a:rPr lang="de-DE" dirty="0" smtClean="0"/>
              <a:t>/</a:t>
            </a:r>
            <a:r>
              <a:rPr lang="de-DE" dirty="0" err="1" smtClean="0"/>
              <a:t>chemielaborant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120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xmlns:p14="http://schemas.microsoft.com/office/powerpoint/2010/main"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nkel">
  <a:themeElements>
    <a:clrScheme name="Winkel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Winkel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nke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Winkel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187</Words>
  <Application>Microsoft Office PowerPoint</Application>
  <PresentationFormat>Bildschirmpräsentation (4:3)</PresentationFormat>
  <Paragraphs>56</Paragraphs>
  <Slides>7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Winkel</vt:lpstr>
      <vt:lpstr>Chemielaborantin EFZ/ Chemielaborant EFZ</vt:lpstr>
      <vt:lpstr>Ablauf</vt:lpstr>
      <vt:lpstr>Anforderungen</vt:lpstr>
      <vt:lpstr>Tätigkeiten</vt:lpstr>
      <vt:lpstr>Lehre </vt:lpstr>
      <vt:lpstr>Sonnen- und Schattenseiten</vt:lpstr>
      <vt:lpstr>Weiterbildungsmöglichkeiten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Chemielaborant/in</dc:title>
  <dc:creator>Simone Häner Binggeli</dc:creator>
  <cp:lastModifiedBy>pH</cp:lastModifiedBy>
  <cp:revision>21</cp:revision>
  <dcterms:created xsi:type="dcterms:W3CDTF">2014-11-09T16:20:32Z</dcterms:created>
  <dcterms:modified xsi:type="dcterms:W3CDTF">2016-03-10T16:17:07Z</dcterms:modified>
</cp:coreProperties>
</file>