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4v"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364" r:id="rId2"/>
    <p:sldId id="403" r:id="rId3"/>
    <p:sldId id="493" r:id="rId4"/>
    <p:sldId id="494" r:id="rId5"/>
    <p:sldId id="500" r:id="rId6"/>
    <p:sldId id="495" r:id="rId7"/>
    <p:sldId id="496" r:id="rId8"/>
    <p:sldId id="497" r:id="rId9"/>
    <p:sldId id="498" r:id="rId10"/>
    <p:sldId id="499" r:id="rId11"/>
  </p:sldIdLst>
  <p:sldSz cx="10693400" cy="7561263"/>
  <p:notesSz cx="6811963" cy="9942513"/>
  <p:defaultTextStyle>
    <a:defPPr>
      <a:defRPr lang="de-CH"/>
    </a:defPPr>
    <a:lvl1pPr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1pPr>
    <a:lvl2pPr marL="4572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2pPr>
    <a:lvl3pPr marL="9144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3pPr>
    <a:lvl4pPr marL="13716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4pPr>
    <a:lvl5pPr marL="1828800" algn="l" rtl="0" eaLnBrk="0" fontAlgn="base" hangingPunct="0">
      <a:spcBef>
        <a:spcPts val="1200"/>
      </a:spcBef>
      <a:spcAft>
        <a:spcPct val="0"/>
      </a:spcAft>
      <a:buChar char="•"/>
      <a:defRPr sz="2400" kern="1200">
        <a:solidFill>
          <a:schemeClr val="tx1"/>
        </a:solidFill>
        <a:latin typeface="Calibri" pitchFamily="34"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Calibri" pitchFamily="34" charset="0"/>
        <a:ea typeface="Arial Unicode MS" pitchFamily="34" charset="-128"/>
        <a:cs typeface="Arial Unicode MS" pitchFamily="34"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061"/>
    <a:srgbClr val="777777"/>
    <a:srgbClr val="FFFFC5"/>
    <a:srgbClr val="FED500"/>
    <a:srgbClr val="FFFF3C"/>
    <a:srgbClr val="FF6614"/>
    <a:srgbClr val="3333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0" autoAdjust="0"/>
    <p:restoredTop sz="86400" autoAdjust="0"/>
  </p:normalViewPr>
  <p:slideViewPr>
    <p:cSldViewPr>
      <p:cViewPr>
        <p:scale>
          <a:sx n="100" d="100"/>
          <a:sy n="100" d="100"/>
        </p:scale>
        <p:origin x="120" y="726"/>
      </p:cViewPr>
      <p:guideLst>
        <p:guide orient="horz" pos="113"/>
        <p:guide pos="2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9219" name="Rectangle 3"/>
          <p:cNvSpPr>
            <a:spLocks noGrp="1" noChangeArrowheads="1"/>
          </p:cNvSpPr>
          <p:nvPr>
            <p:ph type="dt" sz="quarter" idx="1"/>
          </p:nvPr>
        </p:nvSpPr>
        <p:spPr bwMode="auto">
          <a:xfrm>
            <a:off x="3858289"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algn="r" defTabSz="914785" eaLnBrk="1" hangingPunct="1">
              <a:spcBef>
                <a:spcPct val="0"/>
              </a:spcBef>
              <a:buFontTx/>
              <a:buNone/>
              <a:defRPr sz="1200">
                <a:latin typeface="Arial" charset="0"/>
              </a:defRPr>
            </a:lvl1pPr>
          </a:lstStyle>
          <a:p>
            <a:endParaRPr lang="de-CH"/>
          </a:p>
        </p:txBody>
      </p:sp>
      <p:sp>
        <p:nvSpPr>
          <p:cNvPr id="9220" name="Rectangle 4"/>
          <p:cNvSpPr>
            <a:spLocks noGrp="1" noChangeArrowheads="1"/>
          </p:cNvSpPr>
          <p:nvPr>
            <p:ph type="ftr" sz="quarter" idx="2"/>
          </p:nvPr>
        </p:nvSpPr>
        <p:spPr bwMode="auto">
          <a:xfrm>
            <a:off x="1"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9221" name="Rectangle 5"/>
          <p:cNvSpPr>
            <a:spLocks noGrp="1" noChangeArrowheads="1"/>
          </p:cNvSpPr>
          <p:nvPr>
            <p:ph type="sldNum" sz="quarter" idx="3"/>
          </p:nvPr>
        </p:nvSpPr>
        <p:spPr bwMode="auto">
          <a:xfrm>
            <a:off x="3858289"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algn="r" defTabSz="914785" eaLnBrk="1" hangingPunct="1">
              <a:spcBef>
                <a:spcPct val="0"/>
              </a:spcBef>
              <a:buFontTx/>
              <a:buNone/>
              <a:defRPr sz="1200">
                <a:latin typeface="Arial" charset="0"/>
              </a:defRPr>
            </a:lvl1pPr>
          </a:lstStyle>
          <a:p>
            <a:fld id="{8E9B6629-603F-4611-AC95-5B3831ABCCB8}" type="slidenum">
              <a:rPr lang="de-CH"/>
              <a:pPr/>
              <a:t>‹Nr.›</a:t>
            </a:fld>
            <a:endParaRPr lang="de-CH"/>
          </a:p>
        </p:txBody>
      </p:sp>
    </p:spTree>
    <p:extLst>
      <p:ext uri="{BB962C8B-B14F-4D97-AF65-F5344CB8AC3E}">
        <p14:creationId xmlns:p14="http://schemas.microsoft.com/office/powerpoint/2010/main" val="1191999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7171" name="Rectangle 3"/>
          <p:cNvSpPr>
            <a:spLocks noGrp="1" noChangeArrowheads="1"/>
          </p:cNvSpPr>
          <p:nvPr>
            <p:ph type="dt" idx="1"/>
          </p:nvPr>
        </p:nvSpPr>
        <p:spPr bwMode="auto">
          <a:xfrm>
            <a:off x="3858289" y="0"/>
            <a:ext cx="2952065" cy="49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lvl1pPr algn="r" defTabSz="914785" eaLnBrk="1" hangingPunct="1">
              <a:spcBef>
                <a:spcPct val="0"/>
              </a:spcBef>
              <a:buFontTx/>
              <a:buNone/>
              <a:defRPr sz="1200">
                <a:latin typeface="Arial" charset="0"/>
              </a:defRPr>
            </a:lvl1pPr>
          </a:lstStyle>
          <a:p>
            <a:endParaRPr lang="de-CH"/>
          </a:p>
        </p:txBody>
      </p:sp>
      <p:sp>
        <p:nvSpPr>
          <p:cNvPr id="7172" name="Rectangle 4"/>
          <p:cNvSpPr>
            <a:spLocks noGrp="1" noRot="1" noChangeAspect="1" noChangeArrowheads="1" noTextEdit="1"/>
          </p:cNvSpPr>
          <p:nvPr>
            <p:ph type="sldImg" idx="2"/>
          </p:nvPr>
        </p:nvSpPr>
        <p:spPr bwMode="auto">
          <a:xfrm>
            <a:off x="768350" y="742950"/>
            <a:ext cx="5275263" cy="37306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0876" y="4722371"/>
            <a:ext cx="5450214" cy="4476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t" anchorCtr="0" compatLnSpc="1">
            <a:prstTxWarp prst="textNoShape">
              <a:avLst/>
            </a:prstTxWarp>
          </a:bodyPr>
          <a:lstStyle/>
          <a:p>
            <a:pPr lvl="0"/>
            <a:r>
              <a:rPr lang="de-CH" smtClean="0"/>
              <a:t>Textmasterformate durch Klicken bearbeiten</a:t>
            </a:r>
          </a:p>
          <a:p>
            <a:pPr lvl="1"/>
            <a:r>
              <a:rPr lang="de-CH" smtClean="0"/>
              <a:t>Zweite Ebene</a:t>
            </a:r>
          </a:p>
          <a:p>
            <a:pPr lvl="2"/>
            <a:r>
              <a:rPr lang="de-CH" smtClean="0"/>
              <a:t>Dritte Ebene</a:t>
            </a:r>
          </a:p>
          <a:p>
            <a:pPr lvl="3"/>
            <a:r>
              <a:rPr lang="de-CH" smtClean="0"/>
              <a:t>Vierte Ebene</a:t>
            </a:r>
          </a:p>
          <a:p>
            <a:pPr lvl="4"/>
            <a:r>
              <a:rPr lang="de-CH" smtClean="0"/>
              <a:t>Fünfte Ebene</a:t>
            </a:r>
          </a:p>
        </p:txBody>
      </p:sp>
      <p:sp>
        <p:nvSpPr>
          <p:cNvPr id="7174" name="Rectangle 6"/>
          <p:cNvSpPr>
            <a:spLocks noGrp="1" noChangeArrowheads="1"/>
          </p:cNvSpPr>
          <p:nvPr>
            <p:ph type="ftr" sz="quarter" idx="4"/>
          </p:nvPr>
        </p:nvSpPr>
        <p:spPr bwMode="auto">
          <a:xfrm>
            <a:off x="1"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defTabSz="914785" eaLnBrk="1" hangingPunct="1">
              <a:spcBef>
                <a:spcPct val="0"/>
              </a:spcBef>
              <a:buFontTx/>
              <a:buNone/>
              <a:defRPr sz="1200">
                <a:latin typeface="Arial" charset="0"/>
              </a:defRPr>
            </a:lvl1pPr>
          </a:lstStyle>
          <a:p>
            <a:endParaRPr lang="de-CH"/>
          </a:p>
        </p:txBody>
      </p:sp>
      <p:sp>
        <p:nvSpPr>
          <p:cNvPr id="7175" name="Rectangle 7"/>
          <p:cNvSpPr>
            <a:spLocks noGrp="1" noChangeArrowheads="1"/>
          </p:cNvSpPr>
          <p:nvPr>
            <p:ph type="sldNum" sz="quarter" idx="5"/>
          </p:nvPr>
        </p:nvSpPr>
        <p:spPr bwMode="auto">
          <a:xfrm>
            <a:off x="3858289" y="9444742"/>
            <a:ext cx="2952065" cy="49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11" tIns="45756" rIns="91511" bIns="45756" numCol="1" anchor="b" anchorCtr="0" compatLnSpc="1">
            <a:prstTxWarp prst="textNoShape">
              <a:avLst/>
            </a:prstTxWarp>
          </a:bodyPr>
          <a:lstStyle>
            <a:lvl1pPr algn="r" defTabSz="914785" eaLnBrk="1" hangingPunct="1">
              <a:spcBef>
                <a:spcPct val="0"/>
              </a:spcBef>
              <a:buFontTx/>
              <a:buNone/>
              <a:defRPr sz="1200">
                <a:latin typeface="Arial" charset="0"/>
              </a:defRPr>
            </a:lvl1pPr>
          </a:lstStyle>
          <a:p>
            <a:fld id="{4AB71118-2C9A-467D-AA21-79AA428B6E13}" type="slidenum">
              <a:rPr lang="de-CH"/>
              <a:pPr/>
              <a:t>‹Nr.›</a:t>
            </a:fld>
            <a:endParaRPr lang="de-CH"/>
          </a:p>
        </p:txBody>
      </p:sp>
    </p:spTree>
    <p:extLst>
      <p:ext uri="{BB962C8B-B14F-4D97-AF65-F5344CB8AC3E}">
        <p14:creationId xmlns:p14="http://schemas.microsoft.com/office/powerpoint/2010/main" val="6518986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07B085-17C5-45B4-8B68-D52FFBF5936F}" type="slidenum">
              <a:rPr lang="de-CH"/>
              <a:pPr/>
              <a:t>1</a:t>
            </a:fld>
            <a:endParaRPr lang="de-CH"/>
          </a:p>
        </p:txBody>
      </p:sp>
      <p:sp>
        <p:nvSpPr>
          <p:cNvPr id="443394" name="Rectangle 2"/>
          <p:cNvSpPr>
            <a:spLocks noGrp="1" noRot="1" noChangeAspect="1" noChangeArrowheads="1" noTextEdit="1"/>
          </p:cNvSpPr>
          <p:nvPr>
            <p:ph type="sldImg"/>
          </p:nvPr>
        </p:nvSpPr>
        <p:spPr>
          <a:ln/>
        </p:spPr>
      </p:sp>
      <p:sp>
        <p:nvSpPr>
          <p:cNvPr id="443395" name="Rectangle 3"/>
          <p:cNvSpPr>
            <a:spLocks noGrp="1" noChangeArrowheads="1"/>
          </p:cNvSpPr>
          <p:nvPr>
            <p:ph type="body" idx="1"/>
          </p:nvPr>
        </p:nvSpPr>
        <p:spPr/>
        <p:txBody>
          <a:bodyPr/>
          <a:lstStyle/>
          <a:p>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10</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endParaRPr lang="fr-FR" b="1" u="sng"/>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2</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endParaRPr lang="fr-FR" b="1" u="sng"/>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3</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endParaRPr lang="fr-FR" b="1" u="sng"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4</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r>
              <a:rPr lang="fr-FR" b="0" u="none" dirty="0" smtClean="0"/>
              <a:t>Bei der </a:t>
            </a:r>
            <a:r>
              <a:rPr lang="fr-FR" b="0" u="none" dirty="0" err="1" smtClean="0"/>
              <a:t>Schussrinnen-M</a:t>
            </a:r>
            <a:r>
              <a:rPr lang="fr-FR" b="0" u="none" baseline="0" dirty="0" err="1" smtClean="0"/>
              <a:t>ühle</a:t>
            </a:r>
            <a:r>
              <a:rPr lang="fr-FR" b="0" u="none" baseline="0" dirty="0" smtClean="0"/>
              <a:t> </a:t>
            </a:r>
            <a:r>
              <a:rPr lang="fr-FR" b="0" u="none" baseline="0" dirty="0" err="1" smtClean="0"/>
              <a:t>läuft</a:t>
            </a:r>
            <a:r>
              <a:rPr lang="fr-FR" b="0" u="none" baseline="0" dirty="0" smtClean="0"/>
              <a:t> </a:t>
            </a:r>
            <a:r>
              <a:rPr lang="fr-FR" b="0" u="none" baseline="0" dirty="0" err="1" smtClean="0"/>
              <a:t>das</a:t>
            </a:r>
            <a:r>
              <a:rPr lang="fr-FR" b="0" u="none" baseline="0" dirty="0" smtClean="0"/>
              <a:t> </a:t>
            </a:r>
            <a:r>
              <a:rPr lang="fr-FR" b="0" u="none" baseline="0" dirty="0" err="1" smtClean="0"/>
              <a:t>Wasser</a:t>
            </a:r>
            <a:r>
              <a:rPr lang="fr-FR" b="0" u="none" baseline="0" dirty="0" smtClean="0"/>
              <a:t> </a:t>
            </a:r>
            <a:r>
              <a:rPr lang="fr-FR" b="0" u="none" baseline="0" dirty="0" err="1" smtClean="0"/>
              <a:t>über</a:t>
            </a:r>
            <a:r>
              <a:rPr lang="fr-FR" b="0" u="none" baseline="0" dirty="0" smtClean="0"/>
              <a:t> </a:t>
            </a:r>
            <a:r>
              <a:rPr lang="fr-FR" b="0" u="none" baseline="0" dirty="0" err="1" smtClean="0"/>
              <a:t>eine</a:t>
            </a:r>
            <a:r>
              <a:rPr lang="fr-FR" b="0" u="none" baseline="0" dirty="0" smtClean="0"/>
              <a:t> </a:t>
            </a:r>
            <a:r>
              <a:rPr lang="fr-FR" b="0" u="none" baseline="0" dirty="0" err="1" smtClean="0"/>
              <a:t>Rinne</a:t>
            </a:r>
            <a:r>
              <a:rPr lang="fr-FR" b="0" u="none" baseline="0" dirty="0" smtClean="0"/>
              <a:t> </a:t>
            </a:r>
            <a:r>
              <a:rPr lang="fr-FR" b="0" u="none" baseline="0" dirty="0" err="1" smtClean="0"/>
              <a:t>auf</a:t>
            </a:r>
            <a:r>
              <a:rPr lang="fr-FR" b="0" u="none" baseline="0" dirty="0" smtClean="0"/>
              <a:t> </a:t>
            </a:r>
            <a:r>
              <a:rPr lang="fr-FR" b="0" u="none" baseline="0" dirty="0" err="1" smtClean="0"/>
              <a:t>eine</a:t>
            </a:r>
            <a:r>
              <a:rPr lang="fr-FR" b="0" u="none" baseline="0" dirty="0" smtClean="0"/>
              <a:t> </a:t>
            </a:r>
            <a:r>
              <a:rPr lang="fr-FR" b="0" u="none" baseline="0" dirty="0" err="1" smtClean="0"/>
              <a:t>verengte</a:t>
            </a:r>
            <a:r>
              <a:rPr lang="fr-FR" b="0" u="none" baseline="0" dirty="0" smtClean="0"/>
              <a:t> </a:t>
            </a:r>
            <a:r>
              <a:rPr lang="fr-FR" b="0" u="none" baseline="0" dirty="0" err="1" smtClean="0"/>
              <a:t>Stelle</a:t>
            </a:r>
            <a:r>
              <a:rPr lang="fr-FR" b="0" u="none" baseline="0" dirty="0" smtClean="0"/>
              <a:t>, </a:t>
            </a:r>
            <a:r>
              <a:rPr lang="fr-FR" b="0" u="none" baseline="0" dirty="0" err="1" smtClean="0"/>
              <a:t>eine</a:t>
            </a:r>
            <a:r>
              <a:rPr lang="fr-FR" b="0" u="none" baseline="0" dirty="0" smtClean="0"/>
              <a:t> Art </a:t>
            </a:r>
            <a:r>
              <a:rPr lang="fr-FR" b="0" u="none" baseline="0" dirty="0" err="1" smtClean="0"/>
              <a:t>Düse</a:t>
            </a:r>
            <a:r>
              <a:rPr lang="fr-FR" b="0" u="none" baseline="0" dirty="0" smtClean="0"/>
              <a:t> </a:t>
            </a:r>
            <a:r>
              <a:rPr lang="fr-FR" b="0" u="none" baseline="0" dirty="0" err="1" smtClean="0"/>
              <a:t>und</a:t>
            </a:r>
            <a:r>
              <a:rPr lang="fr-FR" b="0" u="none" baseline="0" dirty="0" smtClean="0"/>
              <a:t> </a:t>
            </a:r>
            <a:r>
              <a:rPr lang="fr-FR" b="0" u="none" baseline="0" dirty="0" err="1" smtClean="0"/>
              <a:t>dann</a:t>
            </a:r>
            <a:r>
              <a:rPr lang="fr-FR" b="0" u="none" baseline="0" dirty="0" smtClean="0"/>
              <a:t> </a:t>
            </a:r>
            <a:r>
              <a:rPr lang="fr-FR" b="0" u="none" baseline="0" dirty="0" err="1" smtClean="0"/>
              <a:t>auf</a:t>
            </a:r>
            <a:r>
              <a:rPr lang="fr-FR" b="0" u="none" baseline="0" dirty="0" smtClean="0"/>
              <a:t> </a:t>
            </a:r>
            <a:r>
              <a:rPr lang="fr-FR" b="0" u="none" baseline="0" dirty="0" err="1" smtClean="0"/>
              <a:t>das</a:t>
            </a:r>
            <a:r>
              <a:rPr lang="fr-FR" b="0" u="none" baseline="0" dirty="0" smtClean="0"/>
              <a:t> Rad. </a:t>
            </a:r>
            <a:r>
              <a:rPr lang="fr-FR" b="0" u="none" baseline="0" dirty="0" err="1" smtClean="0"/>
              <a:t>Diese</a:t>
            </a:r>
            <a:r>
              <a:rPr lang="fr-FR" b="0" u="none" baseline="0" dirty="0" smtClean="0"/>
              <a:t> Art von </a:t>
            </a:r>
            <a:r>
              <a:rPr lang="fr-FR" b="0" u="none" baseline="0" dirty="0" err="1" smtClean="0"/>
              <a:t>Antrieb</a:t>
            </a:r>
            <a:r>
              <a:rPr lang="fr-FR" b="0" u="none" baseline="0" dirty="0" smtClean="0"/>
              <a:t> </a:t>
            </a:r>
            <a:r>
              <a:rPr lang="fr-FR" b="0" u="none" baseline="0" dirty="0" err="1" smtClean="0"/>
              <a:t>ist</a:t>
            </a:r>
            <a:r>
              <a:rPr lang="fr-FR" b="0" u="none" baseline="0" dirty="0" smtClean="0"/>
              <a:t> </a:t>
            </a:r>
            <a:r>
              <a:rPr lang="fr-FR" b="0" u="none" baseline="0" dirty="0" err="1" smtClean="0"/>
              <a:t>ein</a:t>
            </a:r>
            <a:r>
              <a:rPr lang="fr-FR" b="0" u="none" baseline="0" dirty="0" smtClean="0"/>
              <a:t> </a:t>
            </a:r>
            <a:r>
              <a:rPr lang="fr-FR" b="0" u="none" baseline="0" dirty="0" err="1" smtClean="0"/>
              <a:t>früher</a:t>
            </a:r>
            <a:r>
              <a:rPr lang="fr-FR" b="0" u="none" baseline="0" dirty="0" smtClean="0"/>
              <a:t> </a:t>
            </a:r>
            <a:r>
              <a:rPr lang="fr-FR" b="0" u="none" baseline="0" dirty="0" err="1" smtClean="0"/>
              <a:t>Vorläufer</a:t>
            </a:r>
            <a:r>
              <a:rPr lang="fr-FR" b="0" u="none" baseline="0" dirty="0" smtClean="0"/>
              <a:t> </a:t>
            </a:r>
            <a:r>
              <a:rPr lang="fr-FR" b="0" u="none" baseline="0" dirty="0" err="1" smtClean="0"/>
              <a:t>einer</a:t>
            </a:r>
            <a:r>
              <a:rPr lang="fr-FR" b="0" u="none" baseline="0" dirty="0" smtClean="0"/>
              <a:t> Pelton-Turbine.</a:t>
            </a:r>
            <a:endParaRPr lang="fr-FR" b="0" u="non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5</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r>
              <a:rPr lang="fr-FR" b="0" u="none" dirty="0" smtClean="0"/>
              <a:t>Aruba</a:t>
            </a:r>
            <a:r>
              <a:rPr lang="fr-FR" b="0" u="none" baseline="0" dirty="0" smtClean="0"/>
              <a:t> </a:t>
            </a:r>
            <a:r>
              <a:rPr lang="fr-FR" b="0" u="none" baseline="0" dirty="0" err="1" smtClean="0"/>
              <a:t>bedeutet</a:t>
            </a:r>
            <a:r>
              <a:rPr lang="fr-FR" b="0" u="none" baseline="0" dirty="0" smtClean="0"/>
              <a:t> </a:t>
            </a:r>
            <a:r>
              <a:rPr lang="fr-FR" b="0" u="none" baseline="0" dirty="0" err="1" smtClean="0"/>
              <a:t>auf</a:t>
            </a:r>
            <a:r>
              <a:rPr lang="fr-FR" b="0" u="none" baseline="0" dirty="0" smtClean="0"/>
              <a:t> </a:t>
            </a:r>
            <a:r>
              <a:rPr lang="fr-FR" b="0" u="none" baseline="0" dirty="0" err="1" smtClean="0"/>
              <a:t>Hebräisch</a:t>
            </a:r>
            <a:r>
              <a:rPr lang="fr-FR" b="0" u="none" baseline="0" dirty="0" smtClean="0"/>
              <a:t> </a:t>
            </a:r>
            <a:r>
              <a:rPr lang="fr-FR" b="0" u="none" baseline="0" dirty="0" err="1" smtClean="0"/>
              <a:t>Schornstein</a:t>
            </a:r>
            <a:r>
              <a:rPr lang="fr-FR" b="0" u="none" baseline="0" dirty="0" smtClean="0"/>
              <a:t> </a:t>
            </a:r>
            <a:r>
              <a:rPr lang="fr-FR" b="0" u="none" baseline="0" dirty="0" err="1" smtClean="0"/>
              <a:t>oder</a:t>
            </a:r>
            <a:r>
              <a:rPr lang="fr-FR" b="0" u="none" baseline="0" dirty="0" smtClean="0"/>
              <a:t> Schacht. </a:t>
            </a:r>
            <a:r>
              <a:rPr lang="fr-FR" b="0" u="none" baseline="0" dirty="0" err="1" smtClean="0"/>
              <a:t>Dieser</a:t>
            </a:r>
            <a:r>
              <a:rPr lang="fr-FR" b="0" u="none" baseline="0" dirty="0" smtClean="0"/>
              <a:t> </a:t>
            </a:r>
            <a:r>
              <a:rPr lang="fr-FR" b="0" u="none" baseline="0" dirty="0" err="1" smtClean="0"/>
              <a:t>Typ</a:t>
            </a:r>
            <a:r>
              <a:rPr lang="fr-FR" b="0" u="none" baseline="0" dirty="0" smtClean="0"/>
              <a:t> </a:t>
            </a:r>
            <a:r>
              <a:rPr lang="fr-FR" b="0" u="none" baseline="0" dirty="0" err="1" smtClean="0"/>
              <a:t>zeichnet</a:t>
            </a:r>
            <a:r>
              <a:rPr lang="fr-FR" b="0" u="none" baseline="0" dirty="0" smtClean="0"/>
              <a:t> </a:t>
            </a:r>
            <a:r>
              <a:rPr lang="fr-FR" b="0" u="none" baseline="0" dirty="0" err="1" smtClean="0"/>
              <a:t>sich</a:t>
            </a:r>
            <a:r>
              <a:rPr lang="fr-FR" b="0" u="none" baseline="0" dirty="0" smtClean="0"/>
              <a:t> </a:t>
            </a:r>
            <a:r>
              <a:rPr lang="fr-FR" b="0" u="none" baseline="0" dirty="0" err="1" smtClean="0"/>
              <a:t>unter</a:t>
            </a:r>
            <a:r>
              <a:rPr lang="fr-FR" b="0" u="none" baseline="0" dirty="0" smtClean="0"/>
              <a:t> </a:t>
            </a:r>
            <a:r>
              <a:rPr lang="fr-FR" b="0" u="none" baseline="0" dirty="0" err="1" smtClean="0"/>
              <a:t>anderem</a:t>
            </a:r>
            <a:r>
              <a:rPr lang="fr-FR" b="0" u="none" baseline="0" dirty="0" smtClean="0"/>
              <a:t> </a:t>
            </a:r>
            <a:r>
              <a:rPr lang="fr-FR" b="0" u="none" baseline="0" dirty="0" err="1" smtClean="0"/>
              <a:t>dadurch</a:t>
            </a:r>
            <a:r>
              <a:rPr lang="fr-FR" b="0" u="none" baseline="0" dirty="0" smtClean="0"/>
              <a:t> </a:t>
            </a:r>
            <a:r>
              <a:rPr lang="fr-FR" b="0" u="none" baseline="0" dirty="0" err="1" smtClean="0"/>
              <a:t>aus</a:t>
            </a:r>
            <a:r>
              <a:rPr lang="fr-FR" b="0" u="none" baseline="0" dirty="0" smtClean="0"/>
              <a:t>, </a:t>
            </a:r>
            <a:r>
              <a:rPr lang="fr-FR" b="0" u="none" baseline="0" dirty="0" err="1" smtClean="0"/>
              <a:t>dass</a:t>
            </a:r>
            <a:r>
              <a:rPr lang="fr-FR" b="0" u="none" baseline="0" dirty="0" smtClean="0"/>
              <a:t> er mit </a:t>
            </a:r>
            <a:r>
              <a:rPr lang="fr-FR" b="0" u="none" baseline="0" dirty="0" err="1" smtClean="0"/>
              <a:t>einer</a:t>
            </a:r>
            <a:r>
              <a:rPr lang="fr-FR" b="0" u="none" baseline="0" dirty="0" smtClean="0"/>
              <a:t> </a:t>
            </a:r>
            <a:r>
              <a:rPr lang="fr-FR" b="0" u="none" baseline="0" dirty="0" err="1" smtClean="0"/>
              <a:t>geringen</a:t>
            </a:r>
            <a:r>
              <a:rPr lang="fr-FR" b="0" u="none" baseline="0" dirty="0" smtClean="0"/>
              <a:t> </a:t>
            </a:r>
            <a:r>
              <a:rPr lang="fr-FR" b="0" u="none" baseline="0" dirty="0" err="1" smtClean="0"/>
              <a:t>Menge</a:t>
            </a:r>
            <a:r>
              <a:rPr lang="fr-FR" b="0" u="none" baseline="0" dirty="0" smtClean="0"/>
              <a:t> an </a:t>
            </a:r>
            <a:r>
              <a:rPr lang="fr-FR" b="0" u="none" baseline="0" dirty="0" err="1" smtClean="0"/>
              <a:t>Wasser</a:t>
            </a:r>
            <a:r>
              <a:rPr lang="fr-FR" b="0" u="none" baseline="0" dirty="0" smtClean="0"/>
              <a:t> </a:t>
            </a:r>
            <a:r>
              <a:rPr lang="fr-FR" b="0" u="none" baseline="0" dirty="0" err="1" smtClean="0"/>
              <a:t>betriebsfähig</a:t>
            </a:r>
            <a:r>
              <a:rPr lang="fr-FR" b="0" u="none" baseline="0" dirty="0" smtClean="0"/>
              <a:t> </a:t>
            </a:r>
            <a:r>
              <a:rPr lang="fr-FR" b="0" u="none" baseline="0" dirty="0" err="1" smtClean="0"/>
              <a:t>ist</a:t>
            </a:r>
            <a:r>
              <a:rPr lang="fr-FR" b="0" u="none" baseline="0" dirty="0" smtClean="0"/>
              <a:t>. Als </a:t>
            </a:r>
            <a:r>
              <a:rPr lang="fr-FR" b="0" u="none" baseline="0" dirty="0" err="1" smtClean="0"/>
              <a:t>Ausgleich</a:t>
            </a:r>
            <a:r>
              <a:rPr lang="fr-FR" b="0" u="none" baseline="0" dirty="0" smtClean="0"/>
              <a:t> </a:t>
            </a:r>
            <a:r>
              <a:rPr lang="fr-FR" b="0" u="none" baseline="0" dirty="0" err="1" smtClean="0"/>
              <a:t>dafür</a:t>
            </a:r>
            <a:r>
              <a:rPr lang="fr-FR" b="0" u="none" baseline="0" dirty="0" smtClean="0"/>
              <a:t> </a:t>
            </a:r>
            <a:r>
              <a:rPr lang="fr-FR" b="0" u="none" baseline="0" dirty="0" err="1" smtClean="0"/>
              <a:t>ist</a:t>
            </a:r>
            <a:r>
              <a:rPr lang="fr-FR" b="0" u="none" baseline="0" dirty="0" smtClean="0"/>
              <a:t> die </a:t>
            </a:r>
            <a:r>
              <a:rPr lang="fr-FR" b="0" u="none" baseline="0" dirty="0" err="1" smtClean="0"/>
              <a:t>Geschwindigkeit</a:t>
            </a:r>
            <a:r>
              <a:rPr lang="fr-FR" b="0" u="none" baseline="0" dirty="0" smtClean="0"/>
              <a:t> des </a:t>
            </a:r>
            <a:r>
              <a:rPr lang="fr-FR" b="0" u="none" baseline="0" dirty="0" err="1" smtClean="0"/>
              <a:t>Wassers</a:t>
            </a:r>
            <a:r>
              <a:rPr lang="fr-FR" b="0" u="none" baseline="0" dirty="0" smtClean="0"/>
              <a:t> </a:t>
            </a:r>
            <a:r>
              <a:rPr lang="fr-FR" b="0" u="none" baseline="0" dirty="0" err="1" smtClean="0"/>
              <a:t>durch</a:t>
            </a:r>
            <a:r>
              <a:rPr lang="fr-FR" b="0" u="none" baseline="0" dirty="0" smtClean="0"/>
              <a:t> die grosse </a:t>
            </a:r>
            <a:r>
              <a:rPr lang="fr-FR" b="0" u="none" baseline="0" dirty="0" err="1" smtClean="0"/>
              <a:t>Fallhöhe</a:t>
            </a:r>
            <a:r>
              <a:rPr lang="fr-FR" b="0" u="none" baseline="0" dirty="0" smtClean="0"/>
              <a:t> </a:t>
            </a:r>
            <a:r>
              <a:rPr lang="fr-FR" b="0" u="none" baseline="0" dirty="0" err="1" smtClean="0"/>
              <a:t>grösser</a:t>
            </a:r>
            <a:r>
              <a:rPr lang="fr-FR" b="0" u="none" baseline="0" dirty="0" smtClean="0"/>
              <a:t>.</a:t>
            </a:r>
            <a:endParaRPr lang="fr-FR" b="0" u="non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6</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endParaRPr lang="fr-FR" b="1" u="sng"/>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7</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r>
              <a:rPr lang="fr-FR" b="0" u="none" dirty="0" err="1" smtClean="0"/>
              <a:t>E</a:t>
            </a:r>
            <a:r>
              <a:rPr lang="fr-FR" b="1" u="sng" dirty="0" err="1" smtClean="0"/>
              <a:t>i</a:t>
            </a:r>
            <a:r>
              <a:rPr lang="fr-FR" b="0" u="none" dirty="0" err="1" smtClean="0"/>
              <a:t>ne</a:t>
            </a:r>
            <a:r>
              <a:rPr lang="fr-FR" b="0" u="none" baseline="0" dirty="0" smtClean="0"/>
              <a:t> </a:t>
            </a:r>
            <a:r>
              <a:rPr lang="fr-FR" b="0" u="none" baseline="0" dirty="0" err="1" smtClean="0"/>
              <a:t>gute</a:t>
            </a:r>
            <a:r>
              <a:rPr lang="fr-FR" b="0" u="none" baseline="0" dirty="0" smtClean="0"/>
              <a:t> </a:t>
            </a:r>
            <a:r>
              <a:rPr lang="fr-FR" b="0" u="none" baseline="0" dirty="0" err="1" smtClean="0"/>
              <a:t>Erklärung</a:t>
            </a:r>
            <a:r>
              <a:rPr lang="fr-FR" b="0" u="none" baseline="0" dirty="0" smtClean="0"/>
              <a:t> </a:t>
            </a:r>
            <a:r>
              <a:rPr lang="fr-FR" b="0" u="none" baseline="0" dirty="0" err="1" smtClean="0"/>
              <a:t>zur</a:t>
            </a:r>
            <a:r>
              <a:rPr lang="fr-FR" b="0" u="none" baseline="0" dirty="0" smtClean="0"/>
              <a:t> Francis-Turbine </a:t>
            </a:r>
            <a:r>
              <a:rPr lang="fr-FR" b="0" u="none" baseline="0" dirty="0" err="1" smtClean="0"/>
              <a:t>und</a:t>
            </a:r>
            <a:r>
              <a:rPr lang="fr-FR" b="0" u="none" baseline="0" dirty="0" smtClean="0"/>
              <a:t> </a:t>
            </a:r>
            <a:r>
              <a:rPr lang="fr-FR" b="0" u="none" baseline="0" dirty="0" err="1" smtClean="0"/>
              <a:t>zur</a:t>
            </a:r>
            <a:r>
              <a:rPr lang="fr-FR" b="0" u="none" baseline="0" dirty="0" smtClean="0"/>
              <a:t> Pelton-Turbine </a:t>
            </a:r>
            <a:r>
              <a:rPr lang="fr-FR" b="0" u="none" baseline="0" dirty="0" err="1" smtClean="0"/>
              <a:t>findet</a:t>
            </a:r>
            <a:r>
              <a:rPr lang="fr-FR" b="0" u="none" baseline="0" dirty="0" smtClean="0"/>
              <a:t> man </a:t>
            </a:r>
            <a:r>
              <a:rPr lang="fr-FR" b="0" u="none" baseline="0" dirty="0" err="1" smtClean="0"/>
              <a:t>bei</a:t>
            </a:r>
            <a:r>
              <a:rPr lang="fr-FR" b="0" u="none" baseline="0" dirty="0" smtClean="0"/>
              <a:t>:</a:t>
            </a:r>
          </a:p>
          <a:p>
            <a:pPr>
              <a:lnSpc>
                <a:spcPct val="110000"/>
              </a:lnSpc>
              <a:spcBef>
                <a:spcPct val="50000"/>
              </a:spcBef>
            </a:pPr>
            <a:endParaRPr lang="fr-FR" b="0" u="none" baseline="0" dirty="0" smtClean="0"/>
          </a:p>
          <a:p>
            <a:pPr>
              <a:lnSpc>
                <a:spcPct val="110000"/>
              </a:lnSpc>
              <a:spcBef>
                <a:spcPct val="50000"/>
              </a:spcBef>
            </a:pPr>
            <a:r>
              <a:rPr lang="fr-FR" b="0" u="none" baseline="0" dirty="0" err="1" smtClean="0"/>
              <a:t>https</a:t>
            </a:r>
            <a:r>
              <a:rPr lang="fr-FR" b="0" u="none" baseline="0" dirty="0" smtClean="0"/>
              <a:t>://</a:t>
            </a:r>
            <a:r>
              <a:rPr lang="fr-FR" b="0" u="none" baseline="0" dirty="0" err="1" smtClean="0"/>
              <a:t>www.youtube.com</a:t>
            </a:r>
            <a:r>
              <a:rPr lang="fr-FR" b="0" u="none" baseline="0" dirty="0" smtClean="0"/>
              <a:t>/</a:t>
            </a:r>
            <a:r>
              <a:rPr lang="fr-FR" b="0" u="none" baseline="0" dirty="0" err="1" smtClean="0"/>
              <a:t>watch?v</a:t>
            </a:r>
            <a:r>
              <a:rPr lang="fr-FR" b="0" u="none" baseline="0" dirty="0" smtClean="0"/>
              <a:t>=I1qkVlIEtVQ  </a:t>
            </a:r>
            <a:r>
              <a:rPr lang="fr-FR" b="0" u="none" baseline="0" dirty="0" err="1" smtClean="0"/>
              <a:t>und</a:t>
            </a:r>
            <a:r>
              <a:rPr lang="fr-FR" b="0" u="none" baseline="0" dirty="0" smtClean="0"/>
              <a:t> </a:t>
            </a:r>
            <a:r>
              <a:rPr lang="fr-FR" b="0" u="none" baseline="0" dirty="0" err="1" smtClean="0"/>
              <a:t>https</a:t>
            </a:r>
            <a:r>
              <a:rPr lang="fr-FR" b="0" u="none" baseline="0" dirty="0" smtClean="0"/>
              <a:t>://</a:t>
            </a:r>
            <a:r>
              <a:rPr lang="fr-FR" b="0" u="none" baseline="0" dirty="0" err="1" smtClean="0"/>
              <a:t>www.youtube.com</a:t>
            </a:r>
            <a:r>
              <a:rPr lang="fr-FR" b="0" u="none" baseline="0" dirty="0" smtClean="0"/>
              <a:t>/</a:t>
            </a:r>
            <a:r>
              <a:rPr lang="fr-FR" b="0" u="none" baseline="0" dirty="0" err="1" smtClean="0"/>
              <a:t>watch?v</a:t>
            </a:r>
            <a:r>
              <a:rPr lang="fr-FR" b="0" u="none" baseline="0" dirty="0" smtClean="0"/>
              <a:t>=</a:t>
            </a:r>
            <a:r>
              <a:rPr lang="fr-FR" b="0" u="none" baseline="0" dirty="0" err="1" smtClean="0"/>
              <a:t>YjZmWXbIncQ</a:t>
            </a:r>
            <a:endParaRPr lang="fr-FR" b="0" u="none" baseline="0" dirty="0" smtClean="0"/>
          </a:p>
          <a:p>
            <a:pPr>
              <a:lnSpc>
                <a:spcPct val="110000"/>
              </a:lnSpc>
              <a:spcBef>
                <a:spcPct val="50000"/>
              </a:spcBef>
            </a:pPr>
            <a:endParaRPr lang="fr-FR" b="0" u="none" baseline="0" dirty="0" smtClean="0"/>
          </a:p>
          <a:p>
            <a:pPr>
              <a:lnSpc>
                <a:spcPct val="110000"/>
              </a:lnSpc>
              <a:spcBef>
                <a:spcPct val="50000"/>
              </a:spcBef>
            </a:pPr>
            <a:r>
              <a:rPr lang="fr-FR" b="0" u="none" baseline="0" dirty="0" smtClean="0"/>
              <a:t>(Stand April 2015)</a:t>
            </a:r>
            <a:endParaRPr lang="fr-FR" b="0" u="non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8</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endParaRPr lang="fr-FR" b="0" u="none" baseline="0" dirty="0" smtClean="0"/>
          </a:p>
          <a:p>
            <a:pPr>
              <a:lnSpc>
                <a:spcPct val="110000"/>
              </a:lnSpc>
              <a:spcBef>
                <a:spcPct val="50000"/>
              </a:spcBef>
            </a:pPr>
            <a:r>
              <a:rPr lang="fr-FR" b="0" u="none" baseline="0" dirty="0" err="1" smtClean="0"/>
              <a:t>Das</a:t>
            </a:r>
            <a:r>
              <a:rPr lang="fr-FR" b="0" u="none" baseline="0" dirty="0" smtClean="0"/>
              <a:t> </a:t>
            </a:r>
            <a:r>
              <a:rPr lang="fr-FR" b="0" u="none" baseline="0" dirty="0" err="1" smtClean="0"/>
              <a:t>Bild</a:t>
            </a:r>
            <a:r>
              <a:rPr lang="fr-FR" b="0" u="none" baseline="0" dirty="0" smtClean="0"/>
              <a:t> links </a:t>
            </a:r>
            <a:r>
              <a:rPr lang="fr-FR" b="0" u="none" baseline="0" dirty="0" err="1" smtClean="0"/>
              <a:t>zeigt</a:t>
            </a:r>
            <a:r>
              <a:rPr lang="fr-FR" b="0" u="none" baseline="0" dirty="0" smtClean="0"/>
              <a:t> die Grande Dixence-</a:t>
            </a:r>
            <a:r>
              <a:rPr lang="fr-FR" b="0" u="none" baseline="0" dirty="0" err="1" smtClean="0"/>
              <a:t>Staumauer</a:t>
            </a:r>
            <a:r>
              <a:rPr lang="fr-FR" b="0" u="none" baseline="0" dirty="0" smtClean="0"/>
              <a:t>. Mit </a:t>
            </a:r>
            <a:r>
              <a:rPr lang="fr-FR" b="0" u="none" baseline="0" dirty="0" err="1" smtClean="0"/>
              <a:t>einer</a:t>
            </a:r>
            <a:r>
              <a:rPr lang="fr-FR" b="0" u="none" baseline="0" dirty="0" smtClean="0"/>
              <a:t> </a:t>
            </a:r>
            <a:r>
              <a:rPr lang="fr-FR" b="0" u="none" baseline="0" dirty="0" err="1" smtClean="0"/>
              <a:t>Höhe</a:t>
            </a:r>
            <a:r>
              <a:rPr lang="fr-FR" b="0" u="none" baseline="0" dirty="0" smtClean="0"/>
              <a:t> </a:t>
            </a:r>
            <a:r>
              <a:rPr lang="fr-FR" b="0" u="none" baseline="0" dirty="0" err="1" smtClean="0"/>
              <a:t>von</a:t>
            </a:r>
            <a:r>
              <a:rPr lang="fr-FR" b="0" u="none" baseline="0" dirty="0" smtClean="0"/>
              <a:t> 285 </a:t>
            </a:r>
            <a:r>
              <a:rPr lang="fr-FR" b="0" u="none" baseline="0" dirty="0" err="1" smtClean="0"/>
              <a:t>Metern</a:t>
            </a:r>
            <a:r>
              <a:rPr lang="fr-FR" b="0" u="none" baseline="0" dirty="0" smtClean="0"/>
              <a:t> </a:t>
            </a:r>
            <a:r>
              <a:rPr lang="fr-FR" b="0" u="none" baseline="0" dirty="0" err="1" smtClean="0"/>
              <a:t>ist</a:t>
            </a:r>
            <a:r>
              <a:rPr lang="fr-FR" b="0" u="none" baseline="0" dirty="0" smtClean="0"/>
              <a:t> </a:t>
            </a:r>
            <a:r>
              <a:rPr lang="fr-FR" b="0" u="none" baseline="0" dirty="0" err="1" smtClean="0"/>
              <a:t>sie</a:t>
            </a:r>
            <a:r>
              <a:rPr lang="fr-FR" b="0" u="none" baseline="0" dirty="0" smtClean="0"/>
              <a:t> die </a:t>
            </a:r>
            <a:r>
              <a:rPr lang="fr-FR" b="0" u="none" baseline="0" dirty="0" err="1" smtClean="0"/>
              <a:t>grösste</a:t>
            </a:r>
            <a:r>
              <a:rPr lang="fr-FR" b="0" u="none" baseline="0" dirty="0" smtClean="0"/>
              <a:t> </a:t>
            </a:r>
            <a:r>
              <a:rPr lang="fr-FR" b="0" u="none" baseline="0" dirty="0" err="1" smtClean="0"/>
              <a:t>Staumauer</a:t>
            </a:r>
            <a:r>
              <a:rPr lang="fr-FR" b="0" u="none" baseline="0" dirty="0" smtClean="0"/>
              <a:t> in Europa.</a:t>
            </a:r>
          </a:p>
          <a:p>
            <a:pPr>
              <a:lnSpc>
                <a:spcPct val="110000"/>
              </a:lnSpc>
              <a:spcBef>
                <a:spcPct val="50000"/>
              </a:spcBef>
            </a:pPr>
            <a:endParaRPr lang="fr-FR" b="0" u="none" baseline="0" dirty="0" smtClean="0"/>
          </a:p>
          <a:p>
            <a:pPr>
              <a:lnSpc>
                <a:spcPct val="110000"/>
              </a:lnSpc>
              <a:spcBef>
                <a:spcPct val="50000"/>
              </a:spcBef>
            </a:pPr>
            <a:r>
              <a:rPr lang="fr-FR" b="0" u="none" baseline="0" dirty="0" smtClean="0"/>
              <a:t>Im </a:t>
            </a:r>
            <a:r>
              <a:rPr lang="fr-FR" b="0" u="none" baseline="0" dirty="0" err="1" smtClean="0"/>
              <a:t>Bild</a:t>
            </a:r>
            <a:r>
              <a:rPr lang="fr-FR" b="0" u="none" baseline="0" dirty="0" smtClean="0"/>
              <a:t> </a:t>
            </a:r>
            <a:r>
              <a:rPr lang="fr-FR" b="0" u="none" baseline="0" dirty="0" err="1" smtClean="0"/>
              <a:t>rechts</a:t>
            </a:r>
            <a:r>
              <a:rPr lang="fr-FR" b="0" u="none" baseline="0" dirty="0" smtClean="0"/>
              <a:t> </a:t>
            </a:r>
            <a:r>
              <a:rPr lang="fr-FR" b="0" u="none" baseline="0" dirty="0" err="1" smtClean="0"/>
              <a:t>sind</a:t>
            </a:r>
            <a:r>
              <a:rPr lang="fr-FR" b="0" u="none" baseline="0" dirty="0" smtClean="0"/>
              <a:t> die </a:t>
            </a:r>
            <a:r>
              <a:rPr lang="fr-FR" b="0" u="none" baseline="0" dirty="0" err="1" smtClean="0"/>
              <a:t>Wasserkraftwerke</a:t>
            </a:r>
            <a:r>
              <a:rPr lang="fr-FR" b="0" u="none" baseline="0" dirty="0" smtClean="0"/>
              <a:t> der Schweiz </a:t>
            </a:r>
            <a:r>
              <a:rPr lang="fr-FR" b="0" u="none" baseline="0" dirty="0" err="1" smtClean="0"/>
              <a:t>eingezeichnet</a:t>
            </a:r>
            <a:r>
              <a:rPr lang="fr-FR" b="0" u="none" baseline="0" dirty="0" smtClean="0"/>
              <a:t>. Es </a:t>
            </a:r>
            <a:r>
              <a:rPr lang="fr-FR" b="0" u="none" baseline="0" dirty="0" err="1" smtClean="0"/>
              <a:t>soll</a:t>
            </a:r>
            <a:r>
              <a:rPr lang="fr-FR" b="0" u="none" baseline="0" dirty="0" smtClean="0"/>
              <a:t> </a:t>
            </a:r>
            <a:r>
              <a:rPr lang="fr-FR" b="0" u="none" baseline="0" dirty="0" err="1" smtClean="0"/>
              <a:t>nur</a:t>
            </a:r>
            <a:r>
              <a:rPr lang="fr-FR" b="0" u="none" baseline="0" dirty="0" smtClean="0"/>
              <a:t> </a:t>
            </a:r>
            <a:r>
              <a:rPr lang="fr-FR" b="0" u="none" baseline="0" dirty="0" err="1" smtClean="0"/>
              <a:t>im</a:t>
            </a:r>
            <a:r>
              <a:rPr lang="fr-FR" b="0" u="none" baseline="0" dirty="0" smtClean="0"/>
              <a:t> </a:t>
            </a:r>
            <a:r>
              <a:rPr lang="fr-FR" b="0" u="none" baseline="0" dirty="0" err="1" smtClean="0"/>
              <a:t>Grossen</a:t>
            </a:r>
            <a:r>
              <a:rPr lang="fr-FR" b="0" u="none" baseline="0" dirty="0" smtClean="0"/>
              <a:t> </a:t>
            </a:r>
            <a:r>
              <a:rPr lang="fr-FR" b="0" u="none" baseline="0" dirty="0" err="1" smtClean="0"/>
              <a:t>darstellen</a:t>
            </a:r>
            <a:r>
              <a:rPr lang="fr-FR" b="0" u="none" baseline="0" dirty="0" smtClean="0"/>
              <a:t>, </a:t>
            </a:r>
            <a:r>
              <a:rPr lang="fr-FR" b="0" u="none" baseline="0" dirty="0" err="1" smtClean="0"/>
              <a:t>wo</a:t>
            </a:r>
            <a:r>
              <a:rPr lang="fr-FR" b="0" u="none" baseline="0" dirty="0" smtClean="0"/>
              <a:t> </a:t>
            </a:r>
            <a:r>
              <a:rPr lang="fr-FR" b="0" u="none" baseline="0" dirty="0" err="1" smtClean="0"/>
              <a:t>sich</a:t>
            </a:r>
            <a:r>
              <a:rPr lang="fr-FR" b="0" u="none" baseline="0" dirty="0" smtClean="0"/>
              <a:t> </a:t>
            </a:r>
            <a:r>
              <a:rPr lang="fr-FR" b="0" u="none" baseline="0" dirty="0" err="1" smtClean="0"/>
              <a:t>diese</a:t>
            </a:r>
            <a:r>
              <a:rPr lang="fr-FR" b="0" u="none" baseline="0" dirty="0" smtClean="0"/>
              <a:t> </a:t>
            </a:r>
            <a:r>
              <a:rPr lang="fr-FR" b="0" u="none" baseline="0" dirty="0" err="1" smtClean="0"/>
              <a:t>Kraftwerke</a:t>
            </a:r>
            <a:r>
              <a:rPr lang="fr-FR" b="0" u="none" baseline="0" dirty="0" smtClean="0"/>
              <a:t> </a:t>
            </a:r>
            <a:r>
              <a:rPr lang="fr-FR" b="0" u="none" baseline="0" dirty="0" err="1" smtClean="0"/>
              <a:t>haupsächlich</a:t>
            </a:r>
            <a:r>
              <a:rPr lang="fr-FR" b="0" u="none" baseline="0" dirty="0" smtClean="0"/>
              <a:t> </a:t>
            </a:r>
            <a:r>
              <a:rPr lang="fr-FR" b="0" u="none" baseline="0" dirty="0" err="1" smtClean="0"/>
              <a:t>befinden</a:t>
            </a:r>
            <a:r>
              <a:rPr lang="fr-FR" b="0" u="none" baseline="0" dirty="0" smtClean="0"/>
              <a:t>.</a:t>
            </a:r>
            <a:endParaRPr lang="fr-FR" b="0" u="non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33B2B8-BFD9-4FED-9F2C-4DFA542E1B3A}" type="slidenum">
              <a:rPr lang="de-CH"/>
              <a:pPr/>
              <a:t>9</a:t>
            </a:fld>
            <a:endParaRPr lang="de-CH"/>
          </a:p>
        </p:txBody>
      </p:sp>
      <p:sp>
        <p:nvSpPr>
          <p:cNvPr id="583682" name="Rectangle 2"/>
          <p:cNvSpPr>
            <a:spLocks noGrp="1" noRot="1" noChangeAspect="1" noChangeArrowheads="1" noTextEdit="1"/>
          </p:cNvSpPr>
          <p:nvPr>
            <p:ph type="sldImg"/>
          </p:nvPr>
        </p:nvSpPr>
        <p:spPr>
          <a:xfrm>
            <a:off x="766763" y="742950"/>
            <a:ext cx="5280025" cy="3733800"/>
          </a:xfrm>
          <a:ln/>
        </p:spPr>
      </p:sp>
      <p:sp>
        <p:nvSpPr>
          <p:cNvPr id="583683" name="Rectangle 3"/>
          <p:cNvSpPr>
            <a:spLocks noGrp="1" noChangeArrowheads="1"/>
          </p:cNvSpPr>
          <p:nvPr>
            <p:ph type="body" idx="1"/>
          </p:nvPr>
        </p:nvSpPr>
        <p:spPr>
          <a:xfrm>
            <a:off x="907833" y="4722371"/>
            <a:ext cx="4996298" cy="4476717"/>
          </a:xfrm>
        </p:spPr>
        <p:txBody>
          <a:bodyPr/>
          <a:lstStyle/>
          <a:p>
            <a:pPr>
              <a:lnSpc>
                <a:spcPct val="110000"/>
              </a:lnSpc>
              <a:spcBef>
                <a:spcPct val="50000"/>
              </a:spcBef>
            </a:pPr>
            <a:endParaRPr lang="fr-FR" b="0" u="none" baseline="0" dirty="0" smtClean="0"/>
          </a:p>
          <a:p>
            <a:pPr>
              <a:lnSpc>
                <a:spcPct val="110000"/>
              </a:lnSpc>
              <a:spcBef>
                <a:spcPct val="50000"/>
              </a:spcBef>
            </a:pPr>
            <a:r>
              <a:rPr lang="fr-FR" b="0" u="none" baseline="0" dirty="0" smtClean="0"/>
              <a:t>Die </a:t>
            </a:r>
            <a:r>
              <a:rPr lang="fr-FR" b="0" u="none" baseline="0" dirty="0" err="1" smtClean="0"/>
              <a:t>Spalte</a:t>
            </a:r>
            <a:r>
              <a:rPr lang="fr-FR" b="0" u="none" baseline="0" dirty="0" smtClean="0"/>
              <a:t> «</a:t>
            </a:r>
            <a:r>
              <a:rPr lang="fr-FR" b="0" u="none" baseline="0" dirty="0" err="1" smtClean="0"/>
              <a:t>zu</a:t>
            </a:r>
            <a:r>
              <a:rPr lang="fr-FR" b="0" u="none" baseline="0" dirty="0" smtClean="0"/>
              <a:t> </a:t>
            </a:r>
            <a:r>
              <a:rPr lang="fr-FR" b="0" u="none" baseline="0" dirty="0" err="1" smtClean="0"/>
              <a:t>Vorjahr</a:t>
            </a:r>
            <a:r>
              <a:rPr lang="fr-FR" b="0" u="none" baseline="0" dirty="0" smtClean="0"/>
              <a:t>» </a:t>
            </a:r>
            <a:r>
              <a:rPr lang="fr-FR" b="0" u="none" baseline="0" dirty="0" err="1" smtClean="0"/>
              <a:t>bedeutet</a:t>
            </a:r>
            <a:r>
              <a:rPr lang="fr-FR" b="0" u="none" baseline="0" dirty="0" smtClean="0"/>
              <a:t>: Um </a:t>
            </a:r>
            <a:r>
              <a:rPr lang="fr-FR" b="0" u="none" baseline="0" dirty="0" err="1" smtClean="0"/>
              <a:t>wie</a:t>
            </a:r>
            <a:r>
              <a:rPr lang="fr-FR" b="0" u="none" baseline="0" dirty="0" smtClean="0"/>
              <a:t> </a:t>
            </a:r>
            <a:r>
              <a:rPr lang="fr-FR" b="0" u="none" baseline="0" dirty="0" err="1" smtClean="0"/>
              <a:t>viel</a:t>
            </a:r>
            <a:r>
              <a:rPr lang="fr-FR" b="0" u="none" baseline="0" dirty="0" smtClean="0"/>
              <a:t> </a:t>
            </a:r>
            <a:r>
              <a:rPr lang="fr-FR" b="0" u="none" baseline="0" dirty="0" err="1" smtClean="0"/>
              <a:t>Prozent</a:t>
            </a:r>
            <a:r>
              <a:rPr lang="fr-FR" b="0" u="none" baseline="0" dirty="0" smtClean="0"/>
              <a:t> </a:t>
            </a:r>
            <a:r>
              <a:rPr lang="fr-FR" b="0" u="none" baseline="0" dirty="0" err="1" smtClean="0"/>
              <a:t>hat</a:t>
            </a:r>
            <a:r>
              <a:rPr lang="fr-FR" b="0" u="none" baseline="0" dirty="0" smtClean="0"/>
              <a:t> </a:t>
            </a:r>
            <a:r>
              <a:rPr lang="fr-FR" b="0" u="none" baseline="0" dirty="0" err="1" smtClean="0"/>
              <a:t>sich</a:t>
            </a:r>
            <a:r>
              <a:rPr lang="fr-FR" b="0" u="none" baseline="0" dirty="0" smtClean="0"/>
              <a:t> die </a:t>
            </a:r>
            <a:r>
              <a:rPr lang="fr-FR" b="0" u="none" baseline="0" dirty="0" err="1" smtClean="0"/>
              <a:t>Produktion</a:t>
            </a:r>
            <a:r>
              <a:rPr lang="fr-FR" b="0" u="none" baseline="0" dirty="0" smtClean="0"/>
              <a:t> von </a:t>
            </a:r>
            <a:r>
              <a:rPr lang="fr-FR" b="0" u="none" baseline="0" dirty="0" err="1" smtClean="0"/>
              <a:t>Strom</a:t>
            </a:r>
            <a:r>
              <a:rPr lang="fr-FR" b="0" u="none" baseline="0" dirty="0" smtClean="0"/>
              <a:t> </a:t>
            </a:r>
            <a:r>
              <a:rPr lang="fr-FR" b="0" u="none" baseline="0" dirty="0" err="1" smtClean="0"/>
              <a:t>aus</a:t>
            </a:r>
            <a:r>
              <a:rPr lang="fr-FR" b="0" u="none" baseline="0" dirty="0" smtClean="0"/>
              <a:t>  </a:t>
            </a:r>
            <a:r>
              <a:rPr lang="fr-FR" b="0" u="none" baseline="0" dirty="0" err="1" smtClean="0"/>
              <a:t>beispielsweise</a:t>
            </a:r>
            <a:r>
              <a:rPr lang="fr-FR" b="0" u="none" baseline="0" dirty="0" smtClean="0"/>
              <a:t> </a:t>
            </a:r>
            <a:r>
              <a:rPr lang="fr-FR" b="0" u="none" baseline="0" dirty="0" err="1" smtClean="0"/>
              <a:t>Wasserkraft</a:t>
            </a:r>
            <a:r>
              <a:rPr lang="fr-FR" b="0" u="none" baseline="0" dirty="0" smtClean="0"/>
              <a:t> </a:t>
            </a:r>
            <a:r>
              <a:rPr lang="fr-FR" b="0" u="none" baseline="0" dirty="0" err="1" smtClean="0"/>
              <a:t>verändert</a:t>
            </a:r>
            <a:r>
              <a:rPr lang="fr-FR" b="0" u="none" baseline="0" dirty="0" smtClean="0"/>
              <a:t>. </a:t>
            </a:r>
            <a:r>
              <a:rPr lang="fr-FR" b="0" u="none" baseline="0" dirty="0" err="1" smtClean="0"/>
              <a:t>Das</a:t>
            </a:r>
            <a:r>
              <a:rPr lang="fr-FR" b="0" u="none" baseline="0" dirty="0" smtClean="0"/>
              <a:t> Plus </a:t>
            </a:r>
            <a:r>
              <a:rPr lang="fr-FR" b="0" u="none" baseline="0" dirty="0" err="1" smtClean="0"/>
              <a:t>beim</a:t>
            </a:r>
            <a:r>
              <a:rPr lang="fr-FR" b="0" u="none" baseline="0" dirty="0" smtClean="0"/>
              <a:t> Total von 0,4 % </a:t>
            </a:r>
            <a:r>
              <a:rPr lang="fr-FR" b="0" u="none" baseline="0" dirty="0" err="1" smtClean="0"/>
              <a:t>heisst</a:t>
            </a:r>
            <a:r>
              <a:rPr lang="fr-FR" b="0" u="none" baseline="0" dirty="0" smtClean="0"/>
              <a:t> </a:t>
            </a:r>
            <a:r>
              <a:rPr lang="fr-FR" b="0" u="none" baseline="0" dirty="0" err="1" smtClean="0"/>
              <a:t>dementsprechend</a:t>
            </a:r>
            <a:r>
              <a:rPr lang="fr-FR" b="0" u="none" baseline="0" dirty="0" smtClean="0"/>
              <a:t>: Die </a:t>
            </a:r>
            <a:r>
              <a:rPr lang="fr-FR" b="0" u="none" baseline="0" dirty="0" err="1" smtClean="0"/>
              <a:t>Stromproduktion</a:t>
            </a:r>
            <a:r>
              <a:rPr lang="fr-FR" b="0" u="none" baseline="0" dirty="0" smtClean="0"/>
              <a:t> </a:t>
            </a:r>
            <a:r>
              <a:rPr lang="fr-FR" b="0" u="none" baseline="0" dirty="0" err="1" smtClean="0"/>
              <a:t>hat</a:t>
            </a:r>
            <a:r>
              <a:rPr lang="fr-FR" b="0" u="none" baseline="0" dirty="0" smtClean="0"/>
              <a:t> </a:t>
            </a:r>
            <a:r>
              <a:rPr lang="fr-FR" b="0" u="none" baseline="0" dirty="0" err="1" smtClean="0"/>
              <a:t>sich</a:t>
            </a:r>
            <a:r>
              <a:rPr lang="fr-FR" b="0" u="none" baseline="0" dirty="0" smtClean="0"/>
              <a:t> in der Schweiz </a:t>
            </a:r>
            <a:r>
              <a:rPr lang="fr-FR" b="0" u="none" baseline="0" dirty="0" err="1" smtClean="0"/>
              <a:t>insgesamt</a:t>
            </a:r>
            <a:r>
              <a:rPr lang="fr-FR" b="0" u="none" baseline="0" dirty="0" smtClean="0"/>
              <a:t> </a:t>
            </a:r>
            <a:r>
              <a:rPr lang="fr-FR" b="0" u="none" baseline="0" dirty="0" err="1" smtClean="0"/>
              <a:t>um</a:t>
            </a:r>
            <a:r>
              <a:rPr lang="fr-FR" b="0" u="none" baseline="0" dirty="0" smtClean="0"/>
              <a:t> 0,4 % </a:t>
            </a:r>
            <a:r>
              <a:rPr lang="fr-FR" b="0" u="none" baseline="0" dirty="0" err="1" smtClean="0"/>
              <a:t>erhöht</a:t>
            </a:r>
            <a:r>
              <a:rPr lang="fr-FR" b="0" u="none" baseline="0" dirty="0" smtClean="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801688" y="2349500"/>
            <a:ext cx="9090025" cy="1620838"/>
          </a:xfrm>
          <a:prstGeom prst="rect">
            <a:avLst/>
          </a:prstGeom>
        </p:spPr>
        <p:txBody>
          <a:bodyPr/>
          <a:lstStyle/>
          <a:p>
            <a:r>
              <a:rPr lang="de-DE" smtClean="0"/>
              <a:t>Titelmasterformat durch Klicken bearbeiten</a:t>
            </a:r>
            <a:endParaRPr lang="de-CH"/>
          </a:p>
        </p:txBody>
      </p:sp>
      <p:sp>
        <p:nvSpPr>
          <p:cNvPr id="3" name="Untertitel 2"/>
          <p:cNvSpPr>
            <a:spLocks noGrp="1"/>
          </p:cNvSpPr>
          <p:nvPr>
            <p:ph type="subTitle" idx="1"/>
          </p:nvPr>
        </p:nvSpPr>
        <p:spPr>
          <a:xfrm>
            <a:off x="1603375" y="4284663"/>
            <a:ext cx="7486650" cy="1931987"/>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CH"/>
          </a:p>
        </p:txBody>
      </p:sp>
    </p:spTree>
    <p:extLst>
      <p:ext uri="{BB962C8B-B14F-4D97-AF65-F5344CB8AC3E}">
        <p14:creationId xmlns:p14="http://schemas.microsoft.com/office/powerpoint/2010/main" val="236856245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534988" y="1763713"/>
            <a:ext cx="9623425" cy="4991100"/>
          </a:xfrm>
          <a:prstGeom prst="rect">
            <a:avLst/>
          </a:prstGeo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415981744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753350" y="303213"/>
            <a:ext cx="2405063" cy="6451600"/>
          </a:xfrm>
          <a:prstGeom prst="rect">
            <a:avLst/>
          </a:prstGeo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534988" y="303213"/>
            <a:ext cx="7065962" cy="6451600"/>
          </a:xfrm>
          <a:prstGeom prst="rect">
            <a:avLst/>
          </a:prstGeo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2431512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el, Inhal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534988" y="1763713"/>
            <a:ext cx="4735512" cy="49911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quarter" idx="2"/>
          </p:nvPr>
        </p:nvSpPr>
        <p:spPr>
          <a:xfrm>
            <a:off x="5422900" y="1763713"/>
            <a:ext cx="4735513" cy="241935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Inhaltsplatzhalter 4"/>
          <p:cNvSpPr>
            <a:spLocks noGrp="1"/>
          </p:cNvSpPr>
          <p:nvPr>
            <p:ph sz="quarter" idx="3"/>
          </p:nvPr>
        </p:nvSpPr>
        <p:spPr>
          <a:xfrm>
            <a:off x="5422900" y="4335463"/>
            <a:ext cx="4735513" cy="241935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1710284789"/>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Inhaltsplatzhalter 2"/>
          <p:cNvSpPr>
            <a:spLocks noGrp="1"/>
          </p:cNvSpPr>
          <p:nvPr>
            <p:ph idx="1"/>
          </p:nvPr>
        </p:nvSpPr>
        <p:spPr>
          <a:xfrm>
            <a:off x="534988" y="1763713"/>
            <a:ext cx="9623425" cy="4991100"/>
          </a:xfrm>
          <a:prstGeom prst="rect">
            <a:avLst/>
          </a:prstGeo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82667247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44550" y="4859338"/>
            <a:ext cx="9090025" cy="1501775"/>
          </a:xfrm>
          <a:prstGeom prst="rect">
            <a:avLst/>
          </a:prstGeom>
        </p:spPr>
        <p:txBody>
          <a:bodyPr anchor="t"/>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844550" y="3205163"/>
            <a:ext cx="9090025" cy="16541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Tree>
    <p:extLst>
      <p:ext uri="{BB962C8B-B14F-4D97-AF65-F5344CB8AC3E}">
        <p14:creationId xmlns:p14="http://schemas.microsoft.com/office/powerpoint/2010/main" val="272101408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534988" y="1763713"/>
            <a:ext cx="4735512" cy="4991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5422900" y="1763713"/>
            <a:ext cx="4735513" cy="4991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3091071348"/>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lvl1pPr>
              <a:defRPr/>
            </a:lvl1pPr>
          </a:lstStyle>
          <a:p>
            <a:r>
              <a:rPr lang="de-DE" smtClean="0"/>
              <a:t>Titelmasterformat durch Klicken bearbeiten</a:t>
            </a:r>
            <a:endParaRPr lang="de-CH"/>
          </a:p>
        </p:txBody>
      </p:sp>
      <p:sp>
        <p:nvSpPr>
          <p:cNvPr id="3" name="Textplatzhalter 2"/>
          <p:cNvSpPr>
            <a:spLocks noGrp="1"/>
          </p:cNvSpPr>
          <p:nvPr>
            <p:ph type="body" idx="1"/>
          </p:nvPr>
        </p:nvSpPr>
        <p:spPr>
          <a:xfrm>
            <a:off x="534988" y="1692275"/>
            <a:ext cx="4724400" cy="7048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534988" y="2397125"/>
            <a:ext cx="4724400" cy="4357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5432425" y="1692275"/>
            <a:ext cx="4725988" cy="7048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432425" y="2397125"/>
            <a:ext cx="4725988" cy="4357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Tree>
    <p:extLst>
      <p:ext uri="{BB962C8B-B14F-4D97-AF65-F5344CB8AC3E}">
        <p14:creationId xmlns:p14="http://schemas.microsoft.com/office/powerpoint/2010/main" val="22371106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534988" y="303213"/>
            <a:ext cx="9623425" cy="1260475"/>
          </a:xfrm>
          <a:prstGeom prst="rect">
            <a:avLst/>
          </a:prstGeom>
        </p:spPr>
        <p:txBody>
          <a:bodyPr/>
          <a:lstStyle/>
          <a:p>
            <a:r>
              <a:rPr lang="de-DE" smtClean="0"/>
              <a:t>Titelmasterformat durch Klicken bearbeiten</a:t>
            </a:r>
            <a:endParaRPr lang="de-CH"/>
          </a:p>
        </p:txBody>
      </p:sp>
    </p:spTree>
    <p:extLst>
      <p:ext uri="{BB962C8B-B14F-4D97-AF65-F5344CB8AC3E}">
        <p14:creationId xmlns:p14="http://schemas.microsoft.com/office/powerpoint/2010/main" val="206524682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78213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4988" y="301625"/>
            <a:ext cx="3517900" cy="1281113"/>
          </a:xfrm>
          <a:prstGeom prst="rect">
            <a:avLst/>
          </a:prstGeom>
        </p:spPr>
        <p:txBody>
          <a:bodyPr anchor="b"/>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4181475" y="301625"/>
            <a:ext cx="5976938" cy="645318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534988" y="1582738"/>
            <a:ext cx="3517900" cy="51720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173332225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095500" y="5292725"/>
            <a:ext cx="6416675" cy="625475"/>
          </a:xfrm>
          <a:prstGeom prst="rect">
            <a:avLst/>
          </a:prstGeom>
        </p:spPr>
        <p:txBody>
          <a:bodyPr anchor="b"/>
          <a:lstStyle>
            <a:lvl1pPr algn="l">
              <a:defRPr sz="2000" b="1"/>
            </a:lvl1pPr>
          </a:lstStyle>
          <a:p>
            <a:r>
              <a:rPr lang="de-DE" smtClean="0"/>
              <a:t>Titelmasterformat durch Klicken bearbeiten</a:t>
            </a:r>
            <a:endParaRPr lang="de-CH"/>
          </a:p>
        </p:txBody>
      </p:sp>
      <p:sp>
        <p:nvSpPr>
          <p:cNvPr id="3" name="Bildplatzhalter 2"/>
          <p:cNvSpPr>
            <a:spLocks noGrp="1"/>
          </p:cNvSpPr>
          <p:nvPr>
            <p:ph type="pic" idx="1"/>
          </p:nvPr>
        </p:nvSpPr>
        <p:spPr>
          <a:xfrm>
            <a:off x="2095500" y="676275"/>
            <a:ext cx="6416675" cy="45354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2095500" y="5918200"/>
            <a:ext cx="6416675" cy="88741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Tree>
    <p:extLst>
      <p:ext uri="{BB962C8B-B14F-4D97-AF65-F5344CB8AC3E}">
        <p14:creationId xmlns:p14="http://schemas.microsoft.com/office/powerpoint/2010/main" val="103876088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45" name="Rectangle 21"/>
          <p:cNvSpPr>
            <a:spLocks noChangeArrowheads="1"/>
          </p:cNvSpPr>
          <p:nvPr userDrawn="1"/>
        </p:nvSpPr>
        <p:spPr bwMode="auto">
          <a:xfrm>
            <a:off x="9883775" y="6840538"/>
            <a:ext cx="71438" cy="720725"/>
          </a:xfrm>
          <a:prstGeom prst="rect">
            <a:avLst/>
          </a:prstGeom>
          <a:solidFill>
            <a:srgbClr val="002060"/>
          </a:solidFill>
          <a:ln>
            <a:noFill/>
          </a:ln>
        </p:spPr>
        <p:txBody>
          <a:bodyPr/>
          <a:lstStyle/>
          <a:p>
            <a:endParaRPr lang="de-CH"/>
          </a:p>
        </p:txBody>
      </p:sp>
      <p:sp>
        <p:nvSpPr>
          <p:cNvPr id="1048" name="Text Box 24"/>
          <p:cNvSpPr txBox="1">
            <a:spLocks noChangeArrowheads="1"/>
          </p:cNvSpPr>
          <p:nvPr userDrawn="1"/>
        </p:nvSpPr>
        <p:spPr bwMode="auto">
          <a:xfrm>
            <a:off x="10025063" y="6781800"/>
            <a:ext cx="431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1042988">
              <a:spcBef>
                <a:spcPct val="0"/>
              </a:spcBef>
              <a:defRPr>
                <a:solidFill>
                  <a:schemeClr val="tx1"/>
                </a:solidFill>
                <a:latin typeface="Arial" charset="0"/>
              </a:defRPr>
            </a:lvl1pPr>
            <a:lvl2pPr defTabSz="1042988">
              <a:spcBef>
                <a:spcPct val="0"/>
              </a:spcBef>
              <a:defRPr>
                <a:solidFill>
                  <a:schemeClr val="tx1"/>
                </a:solidFill>
                <a:latin typeface="Arial" charset="0"/>
              </a:defRPr>
            </a:lvl2pPr>
            <a:lvl3pPr defTabSz="1042988">
              <a:spcBef>
                <a:spcPct val="0"/>
              </a:spcBef>
              <a:defRPr>
                <a:solidFill>
                  <a:schemeClr val="tx1"/>
                </a:solidFill>
                <a:latin typeface="Arial" charset="0"/>
              </a:defRPr>
            </a:lvl3pPr>
            <a:lvl4pPr defTabSz="1042988">
              <a:spcBef>
                <a:spcPct val="0"/>
              </a:spcBef>
              <a:defRPr>
                <a:solidFill>
                  <a:schemeClr val="tx1"/>
                </a:solidFill>
                <a:latin typeface="Arial" charset="0"/>
              </a:defRPr>
            </a:lvl4pPr>
            <a:lvl5pPr defTabSz="1042988">
              <a:spcBef>
                <a:spcPct val="0"/>
              </a:spcBef>
              <a:defRPr>
                <a:solidFill>
                  <a:schemeClr val="tx1"/>
                </a:solidFill>
                <a:latin typeface="Arial" charset="0"/>
              </a:defRPr>
            </a:lvl5pPr>
            <a:lvl6pPr defTabSz="1042988" fontAlgn="base">
              <a:spcBef>
                <a:spcPct val="0"/>
              </a:spcBef>
              <a:spcAft>
                <a:spcPct val="0"/>
              </a:spcAft>
              <a:defRPr>
                <a:solidFill>
                  <a:schemeClr val="tx1"/>
                </a:solidFill>
                <a:latin typeface="Arial" charset="0"/>
              </a:defRPr>
            </a:lvl6pPr>
            <a:lvl7pPr defTabSz="1042988" fontAlgn="base">
              <a:spcBef>
                <a:spcPct val="0"/>
              </a:spcBef>
              <a:spcAft>
                <a:spcPct val="0"/>
              </a:spcAft>
              <a:defRPr>
                <a:solidFill>
                  <a:schemeClr val="tx1"/>
                </a:solidFill>
                <a:latin typeface="Arial" charset="0"/>
              </a:defRPr>
            </a:lvl7pPr>
            <a:lvl8pPr defTabSz="1042988" fontAlgn="base">
              <a:spcBef>
                <a:spcPct val="0"/>
              </a:spcBef>
              <a:spcAft>
                <a:spcPct val="0"/>
              </a:spcAft>
              <a:defRPr>
                <a:solidFill>
                  <a:schemeClr val="tx1"/>
                </a:solidFill>
                <a:latin typeface="Arial" charset="0"/>
              </a:defRPr>
            </a:lvl8pPr>
            <a:lvl9pPr defTabSz="1042988" fontAlgn="base">
              <a:spcBef>
                <a:spcPct val="0"/>
              </a:spcBef>
              <a:spcAft>
                <a:spcPct val="0"/>
              </a:spcAft>
              <a:defRPr>
                <a:solidFill>
                  <a:schemeClr val="tx1"/>
                </a:solidFill>
                <a:latin typeface="Arial" charset="0"/>
              </a:defRPr>
            </a:lvl9pPr>
          </a:lstStyle>
          <a:p>
            <a:pPr>
              <a:buFontTx/>
              <a:buNone/>
            </a:pPr>
            <a:fld id="{7F08506D-317C-479B-9039-88CCCAD4BA47}" type="slidenum">
              <a:rPr lang="de-DE" sz="1600" b="1">
                <a:solidFill>
                  <a:srgbClr val="244061"/>
                </a:solidFill>
                <a:latin typeface="Calibri" pitchFamily="34" charset="0"/>
              </a:rPr>
              <a:pPr>
                <a:buFontTx/>
                <a:buNone/>
              </a:pPr>
              <a:t>‹Nr.›</a:t>
            </a:fld>
            <a:endParaRPr lang="de-CH" sz="1600" dirty="0">
              <a:solidFill>
                <a:srgbClr val="244061"/>
              </a:solidFill>
              <a:latin typeface="Calibri" pitchFamily="34" charset="0"/>
            </a:endParaRPr>
          </a:p>
        </p:txBody>
      </p:sp>
      <p:sp>
        <p:nvSpPr>
          <p:cNvPr id="3" name="Textfeld 2"/>
          <p:cNvSpPr txBox="1"/>
          <p:nvPr userDrawn="1"/>
        </p:nvSpPr>
        <p:spPr>
          <a:xfrm>
            <a:off x="306140" y="180231"/>
            <a:ext cx="889987" cy="461665"/>
          </a:xfrm>
          <a:prstGeom prst="rect">
            <a:avLst/>
          </a:prstGeom>
          <a:noFill/>
        </p:spPr>
        <p:txBody>
          <a:bodyPr wrap="none" rtlCol="0">
            <a:spAutoFit/>
          </a:bodyPr>
          <a:lstStyle/>
          <a:p>
            <a:pPr>
              <a:buFontTx/>
              <a:buNone/>
            </a:pPr>
            <a:r>
              <a:rPr lang="de-CH" b="1" dirty="0" smtClean="0">
                <a:solidFill>
                  <a:srgbClr val="244061"/>
                </a:solidFill>
              </a:rPr>
              <a:t>MINT</a:t>
            </a:r>
            <a:endParaRPr lang="de-CH" b="1" dirty="0">
              <a:solidFill>
                <a:srgbClr val="24406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iming>
    <p:tnLst>
      <p:par>
        <p:cTn id="1" dur="indefinite" restart="never" nodeType="tmRoot"/>
      </p:par>
    </p:tnLst>
  </p:timing>
  <p:txStyles>
    <p:titleStyle>
      <a:lvl1pPr algn="l" defTabSz="1042988" rtl="0" fontAlgn="base">
        <a:spcBef>
          <a:spcPct val="0"/>
        </a:spcBef>
        <a:spcAft>
          <a:spcPct val="0"/>
        </a:spcAft>
        <a:defRPr sz="2000" b="1">
          <a:solidFill>
            <a:schemeClr val="tx2"/>
          </a:solidFill>
          <a:latin typeface="+mj-lt"/>
          <a:ea typeface="+mj-ea"/>
          <a:cs typeface="+mj-cs"/>
        </a:defRPr>
      </a:lvl1pPr>
      <a:lvl2pPr algn="l" defTabSz="1042988" rtl="0" fontAlgn="base">
        <a:spcBef>
          <a:spcPct val="0"/>
        </a:spcBef>
        <a:spcAft>
          <a:spcPct val="0"/>
        </a:spcAft>
        <a:defRPr sz="2000" b="1">
          <a:solidFill>
            <a:schemeClr val="tx2"/>
          </a:solidFill>
          <a:latin typeface="Arial" charset="0"/>
        </a:defRPr>
      </a:lvl2pPr>
      <a:lvl3pPr algn="l" defTabSz="1042988" rtl="0" fontAlgn="base">
        <a:spcBef>
          <a:spcPct val="0"/>
        </a:spcBef>
        <a:spcAft>
          <a:spcPct val="0"/>
        </a:spcAft>
        <a:defRPr sz="2000" b="1">
          <a:solidFill>
            <a:schemeClr val="tx2"/>
          </a:solidFill>
          <a:latin typeface="Arial" charset="0"/>
        </a:defRPr>
      </a:lvl3pPr>
      <a:lvl4pPr algn="l" defTabSz="1042988" rtl="0" fontAlgn="base">
        <a:spcBef>
          <a:spcPct val="0"/>
        </a:spcBef>
        <a:spcAft>
          <a:spcPct val="0"/>
        </a:spcAft>
        <a:defRPr sz="2000" b="1">
          <a:solidFill>
            <a:schemeClr val="tx2"/>
          </a:solidFill>
          <a:latin typeface="Arial" charset="0"/>
        </a:defRPr>
      </a:lvl4pPr>
      <a:lvl5pPr algn="l" defTabSz="1042988" rtl="0" fontAlgn="base">
        <a:spcBef>
          <a:spcPct val="0"/>
        </a:spcBef>
        <a:spcAft>
          <a:spcPct val="0"/>
        </a:spcAft>
        <a:defRPr sz="2000" b="1">
          <a:solidFill>
            <a:schemeClr val="tx2"/>
          </a:solidFill>
          <a:latin typeface="Arial" charset="0"/>
        </a:defRPr>
      </a:lvl5pPr>
      <a:lvl6pPr marL="457200" algn="l" defTabSz="1042988" rtl="0" fontAlgn="base">
        <a:spcBef>
          <a:spcPct val="0"/>
        </a:spcBef>
        <a:spcAft>
          <a:spcPct val="0"/>
        </a:spcAft>
        <a:defRPr sz="2000" b="1">
          <a:solidFill>
            <a:schemeClr val="tx2"/>
          </a:solidFill>
          <a:latin typeface="Arial" charset="0"/>
        </a:defRPr>
      </a:lvl6pPr>
      <a:lvl7pPr marL="914400" algn="l" defTabSz="1042988" rtl="0" fontAlgn="base">
        <a:spcBef>
          <a:spcPct val="0"/>
        </a:spcBef>
        <a:spcAft>
          <a:spcPct val="0"/>
        </a:spcAft>
        <a:defRPr sz="2000" b="1">
          <a:solidFill>
            <a:schemeClr val="tx2"/>
          </a:solidFill>
          <a:latin typeface="Arial" charset="0"/>
        </a:defRPr>
      </a:lvl7pPr>
      <a:lvl8pPr marL="1371600" algn="l" defTabSz="1042988" rtl="0" fontAlgn="base">
        <a:spcBef>
          <a:spcPct val="0"/>
        </a:spcBef>
        <a:spcAft>
          <a:spcPct val="0"/>
        </a:spcAft>
        <a:defRPr sz="2000" b="1">
          <a:solidFill>
            <a:schemeClr val="tx2"/>
          </a:solidFill>
          <a:latin typeface="Arial" charset="0"/>
        </a:defRPr>
      </a:lvl8pPr>
      <a:lvl9pPr marL="1828800" algn="l" defTabSz="1042988" rtl="0" fontAlgn="base">
        <a:spcBef>
          <a:spcPct val="0"/>
        </a:spcBef>
        <a:spcAft>
          <a:spcPct val="0"/>
        </a:spcAft>
        <a:defRPr sz="2000" b="1">
          <a:solidFill>
            <a:schemeClr val="tx2"/>
          </a:solidFill>
          <a:latin typeface="Arial" charset="0"/>
        </a:defRPr>
      </a:lvl9pPr>
    </p:titleStyle>
    <p:bodyStyle>
      <a:lvl1pPr algn="l" defTabSz="1042988" rtl="0" fontAlgn="base">
        <a:lnSpc>
          <a:spcPct val="115000"/>
        </a:lnSpc>
        <a:spcBef>
          <a:spcPct val="100000"/>
        </a:spcBef>
        <a:spcAft>
          <a:spcPct val="0"/>
        </a:spcAft>
        <a:defRPr sz="2000" b="1">
          <a:solidFill>
            <a:schemeClr val="tx1"/>
          </a:solidFill>
          <a:latin typeface="+mn-lt"/>
          <a:ea typeface="+mn-ea"/>
          <a:cs typeface="+mn-cs"/>
        </a:defRPr>
      </a:lvl1pPr>
      <a:lvl2pPr marL="352425" indent="-171450" algn="l" defTabSz="1042988" rtl="0" fontAlgn="base">
        <a:lnSpc>
          <a:spcPct val="115000"/>
        </a:lnSpc>
        <a:spcBef>
          <a:spcPct val="20000"/>
        </a:spcBef>
        <a:spcAft>
          <a:spcPct val="0"/>
        </a:spcAft>
        <a:buFont typeface="Arial" charset="0"/>
        <a:buChar char="–"/>
        <a:defRPr sz="2000">
          <a:solidFill>
            <a:schemeClr val="tx1"/>
          </a:solidFill>
          <a:latin typeface="+mn-lt"/>
        </a:defRPr>
      </a:lvl2pPr>
      <a:lvl3pPr marL="712788" indent="-169863" algn="l" defTabSz="1042988" rtl="0" fontAlgn="base">
        <a:lnSpc>
          <a:spcPct val="115000"/>
        </a:lnSpc>
        <a:spcBef>
          <a:spcPct val="20000"/>
        </a:spcBef>
        <a:spcAft>
          <a:spcPct val="0"/>
        </a:spcAft>
        <a:buFont typeface="Arial" charset="0"/>
        <a:buChar char="–"/>
        <a:defRPr sz="2000">
          <a:solidFill>
            <a:schemeClr val="tx1"/>
          </a:solidFill>
          <a:latin typeface="+mn-lt"/>
        </a:defRPr>
      </a:lvl3pPr>
      <a:lvl4pPr marL="1073150" indent="-180975" algn="l" defTabSz="1042988" rtl="0" fontAlgn="base">
        <a:lnSpc>
          <a:spcPct val="115000"/>
        </a:lnSpc>
        <a:spcBef>
          <a:spcPct val="20000"/>
        </a:spcBef>
        <a:spcAft>
          <a:spcPct val="0"/>
        </a:spcAft>
        <a:buFont typeface="Arial" charset="0"/>
        <a:buChar char="–"/>
        <a:defRPr sz="2000">
          <a:solidFill>
            <a:schemeClr val="tx1"/>
          </a:solidFill>
          <a:latin typeface="+mn-lt"/>
        </a:defRPr>
      </a:lvl4pPr>
      <a:lvl5pPr marL="14319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5pPr>
      <a:lvl6pPr marL="18891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6pPr>
      <a:lvl7pPr marL="23463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7pPr>
      <a:lvl8pPr marL="28035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8pPr>
      <a:lvl9pPr marL="3260725" indent="-179388" algn="l" defTabSz="1042988" rtl="0" fontAlgn="base">
        <a:lnSpc>
          <a:spcPct val="115000"/>
        </a:lnSpc>
        <a:spcBef>
          <a:spcPct val="20000"/>
        </a:spcBef>
        <a:spcAft>
          <a:spcPct val="0"/>
        </a:spcAft>
        <a:buFont typeface="Arial" charset="0"/>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4v"/><Relationship Id="rId1" Type="http://schemas.microsoft.com/office/2007/relationships/media" Target="../media/media1.m4v"/><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8" name="Rectangle 10"/>
          <p:cNvSpPr>
            <a:spLocks noChangeArrowheads="1"/>
          </p:cNvSpPr>
          <p:nvPr/>
        </p:nvSpPr>
        <p:spPr bwMode="auto">
          <a:xfrm>
            <a:off x="594172" y="3738563"/>
            <a:ext cx="9505056"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042988" eaLnBrk="1" hangingPunct="1">
              <a:spcBef>
                <a:spcPct val="0"/>
              </a:spcBef>
              <a:buFontTx/>
              <a:buNone/>
            </a:pPr>
            <a:r>
              <a:rPr lang="de-CH" sz="4000" b="1" dirty="0" smtClean="0">
                <a:solidFill>
                  <a:schemeClr val="tx2"/>
                </a:solidFill>
                <a:latin typeface="+mj-lt"/>
              </a:rPr>
              <a:t>Das Wasserrad und was daraus wurde.</a:t>
            </a:r>
            <a:endParaRPr lang="de-CH" sz="2000" b="1" dirty="0">
              <a:solidFill>
                <a:schemeClr val="tx2"/>
              </a:solidFill>
              <a:latin typeface="+mj-lt"/>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073007"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b="1" dirty="0"/>
              <a:t>6</a:t>
            </a:r>
            <a:r>
              <a:rPr lang="de-CH" b="1" dirty="0" smtClean="0"/>
              <a:t>. </a:t>
            </a:r>
            <a:r>
              <a:rPr lang="de-CH" b="1" dirty="0" smtClean="0"/>
              <a:t>Wasserräder heute</a:t>
            </a:r>
          </a:p>
          <a:p>
            <a:pPr defTabSz="1042988">
              <a:buNone/>
              <a:tabLst>
                <a:tab pos="5019675" algn="l"/>
              </a:tabLst>
            </a:pPr>
            <a:endParaRPr lang="de-CH" b="1" dirty="0" smtClean="0"/>
          </a:p>
          <a:p>
            <a:pPr defTabSz="1042988">
              <a:buNone/>
              <a:tabLst>
                <a:tab pos="5019675" algn="l"/>
              </a:tabLst>
            </a:pPr>
            <a:endParaRPr lang="de-CH" dirty="0" smtClean="0"/>
          </a:p>
        </p:txBody>
      </p:sp>
      <p:sp>
        <p:nvSpPr>
          <p:cNvPr id="3" name="Textfeld 2"/>
          <p:cNvSpPr txBox="1"/>
          <p:nvPr/>
        </p:nvSpPr>
        <p:spPr>
          <a:xfrm>
            <a:off x="1790855" y="2283184"/>
            <a:ext cx="184666" cy="461665"/>
          </a:xfrm>
          <a:prstGeom prst="rect">
            <a:avLst/>
          </a:prstGeom>
          <a:noFill/>
        </p:spPr>
        <p:txBody>
          <a:bodyPr wrap="none" rtlCol="0">
            <a:spAutoFit/>
          </a:bodyPr>
          <a:lstStyle/>
          <a:p>
            <a:pPr>
              <a:buNone/>
            </a:pPr>
            <a:endParaRPr lang="de-DE" dirty="0"/>
          </a:p>
        </p:txBody>
      </p:sp>
      <p:pic>
        <p:nvPicPr>
          <p:cNvPr id="2" name="Wasserrad.m4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82404" y="2196455"/>
            <a:ext cx="4608512" cy="2592288"/>
          </a:xfrm>
          <a:prstGeom prst="rect">
            <a:avLst/>
          </a:prstGeom>
        </p:spPr>
      </p:pic>
    </p:spTree>
    <p:extLst>
      <p:ext uri="{BB962C8B-B14F-4D97-AF65-F5344CB8AC3E}">
        <p14:creationId xmlns:p14="http://schemas.microsoft.com/office/powerpoint/2010/main" val="1312385665"/>
      </p:ext>
    </p:extLst>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1458913" y="2339975"/>
            <a:ext cx="9234487" cy="477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marL="457200" indent="-457200" defTabSz="1042988">
              <a:buFontTx/>
              <a:buAutoNum type="arabicParenR"/>
              <a:tabLst>
                <a:tab pos="5019675" algn="l"/>
              </a:tabLst>
            </a:pPr>
            <a:r>
              <a:rPr lang="de-CH" dirty="0" smtClean="0">
                <a:latin typeface="+mj-lt"/>
              </a:rPr>
              <a:t>Wasserschöpfräder</a:t>
            </a:r>
            <a:endParaRPr lang="de-CH" dirty="0">
              <a:latin typeface="+mj-lt"/>
            </a:endParaRPr>
          </a:p>
          <a:p>
            <a:pPr marL="457200" indent="-457200" defTabSz="1042988">
              <a:buFontTx/>
              <a:buAutoNum type="arabicParenR"/>
              <a:tabLst>
                <a:tab pos="5019675" algn="l"/>
              </a:tabLst>
            </a:pPr>
            <a:r>
              <a:rPr lang="de-CH" dirty="0" smtClean="0">
                <a:latin typeface="+mj-lt"/>
              </a:rPr>
              <a:t>Wassermühlen</a:t>
            </a:r>
          </a:p>
          <a:p>
            <a:pPr marL="457200" indent="-457200" defTabSz="1042988">
              <a:buFontTx/>
              <a:buAutoNum type="arabicParenR"/>
              <a:tabLst>
                <a:tab pos="5019675" algn="l"/>
              </a:tabLst>
            </a:pPr>
            <a:r>
              <a:rPr lang="de-CH" dirty="0" smtClean="0">
                <a:latin typeface="+mj-lt"/>
              </a:rPr>
              <a:t>Daumenwelle</a:t>
            </a:r>
          </a:p>
          <a:p>
            <a:pPr marL="457200" indent="-457200" defTabSz="1042988">
              <a:buFontTx/>
              <a:buAutoNum type="arabicParenR"/>
              <a:tabLst>
                <a:tab pos="5019675" algn="l"/>
              </a:tabLst>
            </a:pPr>
            <a:r>
              <a:rPr lang="de-CH" dirty="0" smtClean="0">
                <a:latin typeface="+mj-lt"/>
              </a:rPr>
              <a:t>Wasserturbinen</a:t>
            </a:r>
          </a:p>
          <a:p>
            <a:pPr marL="457200" indent="-457200" defTabSz="1042988">
              <a:buFontTx/>
              <a:buAutoNum type="arabicParenR"/>
              <a:tabLst>
                <a:tab pos="5019675" algn="l"/>
              </a:tabLst>
            </a:pPr>
            <a:r>
              <a:rPr lang="de-CH" dirty="0" smtClean="0">
                <a:latin typeface="+mj-lt"/>
              </a:rPr>
              <a:t>Wasserkraftwerke</a:t>
            </a:r>
          </a:p>
          <a:p>
            <a:pPr marL="457200" indent="-457200" defTabSz="1042988">
              <a:buFontTx/>
              <a:buAutoNum type="arabicParenR"/>
              <a:tabLst>
                <a:tab pos="5019675" algn="l"/>
              </a:tabLst>
            </a:pPr>
            <a:r>
              <a:rPr lang="de-CH" dirty="0" smtClean="0">
                <a:latin typeface="+mj-lt"/>
              </a:rPr>
              <a:t>Wasserräder heute</a:t>
            </a:r>
            <a:endParaRPr lang="de-CH" dirty="0">
              <a:latin typeface="+mj-lt"/>
            </a:endParaRPr>
          </a:p>
          <a:p>
            <a:pPr marL="357188" indent="-357188" defTabSz="1042988">
              <a:buFontTx/>
              <a:buNone/>
              <a:tabLst>
                <a:tab pos="5019675" algn="l"/>
              </a:tabLst>
            </a:pPr>
            <a:endParaRPr lang="de-CH" sz="2000" dirty="0">
              <a:latin typeface="Arial" charset="0"/>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073007"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b="1" dirty="0" smtClean="0">
                <a:latin typeface="+mj-lt"/>
              </a:rPr>
              <a:t>1. Wasserschöpfräder</a:t>
            </a:r>
          </a:p>
          <a:p>
            <a:pPr defTabSz="1042988">
              <a:buNone/>
              <a:tabLst>
                <a:tab pos="5019675" algn="l"/>
              </a:tabLst>
            </a:pPr>
            <a:r>
              <a:rPr lang="de-CH" sz="2000" dirty="0" smtClean="0">
                <a:latin typeface="Arial" charset="0"/>
              </a:rPr>
              <a:t>Die ersten Wasserräder wurden dazu verwendet, Wasser aus einem Fluss </a:t>
            </a:r>
            <a:br>
              <a:rPr lang="de-CH" sz="2000" dirty="0" smtClean="0">
                <a:latin typeface="Arial" charset="0"/>
              </a:rPr>
            </a:br>
            <a:r>
              <a:rPr lang="de-CH" sz="2000" dirty="0" smtClean="0">
                <a:latin typeface="Arial" charset="0"/>
              </a:rPr>
              <a:t>zu schöpfen. Man vermutet, dass die ersten Wasserschöpfräder vor über </a:t>
            </a:r>
            <a:br>
              <a:rPr lang="de-CH" sz="2000" dirty="0" smtClean="0">
                <a:latin typeface="Arial" charset="0"/>
              </a:rPr>
            </a:br>
            <a:r>
              <a:rPr lang="de-CH" sz="2000" dirty="0" smtClean="0">
                <a:latin typeface="Arial" charset="0"/>
              </a:rPr>
              <a:t>3000 Jahren in Kleinasien, im Gebiet der beiden Flüsse Euphrat und Tigris,</a:t>
            </a:r>
            <a:br>
              <a:rPr lang="de-CH" sz="2000" dirty="0" smtClean="0">
                <a:latin typeface="Arial" charset="0"/>
              </a:rPr>
            </a:br>
            <a:r>
              <a:rPr lang="de-CH" sz="2000" dirty="0" smtClean="0">
                <a:latin typeface="Arial" charset="0"/>
              </a:rPr>
              <a:t>und in China und Indien gebaut wurden. Sie wurden dazu verwendet, mit Flusswasser Felder zu bewässern.</a:t>
            </a: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a:p>
            <a:pPr defTabSz="1042988">
              <a:buNone/>
              <a:tabLst>
                <a:tab pos="5019675" algn="l"/>
              </a:tabLst>
            </a:pPr>
            <a:r>
              <a:rPr lang="de-CH" sz="1000" dirty="0">
                <a:latin typeface="Arial" charset="0"/>
              </a:rPr>
              <a:t>https://</a:t>
            </a:r>
            <a:r>
              <a:rPr lang="de-CH" sz="1000" dirty="0" err="1">
                <a:latin typeface="Arial" charset="0"/>
              </a:rPr>
              <a:t>de.wikipedia.org</a:t>
            </a:r>
            <a:r>
              <a:rPr lang="de-CH" sz="1000" dirty="0">
                <a:latin typeface="Arial" charset="0"/>
              </a:rPr>
              <a:t>/</a:t>
            </a:r>
            <a:r>
              <a:rPr lang="de-CH" sz="1000" dirty="0" err="1">
                <a:latin typeface="Arial" charset="0"/>
              </a:rPr>
              <a:t>wiki</a:t>
            </a:r>
            <a:r>
              <a:rPr lang="de-CH" sz="1000" dirty="0">
                <a:latin typeface="Arial" charset="0"/>
              </a:rPr>
              <a:t>/Hama_%28Syrien%29#/</a:t>
            </a:r>
            <a:r>
              <a:rPr lang="de-CH" sz="1000" dirty="0" err="1">
                <a:latin typeface="Arial" charset="0"/>
              </a:rPr>
              <a:t>media</a:t>
            </a:r>
            <a:r>
              <a:rPr lang="de-CH" sz="1000" dirty="0">
                <a:latin typeface="Arial" charset="0"/>
              </a:rPr>
              <a:t>/</a:t>
            </a:r>
            <a:r>
              <a:rPr lang="de-CH" sz="1000" dirty="0" err="1" smtClean="0">
                <a:latin typeface="Arial" charset="0"/>
              </a:rPr>
              <a:t>File:Wasserrad_Hama.jpg</a:t>
            </a:r>
            <a:r>
              <a:rPr lang="de-CH" sz="1000" dirty="0" smtClean="0">
                <a:latin typeface="Arial" charset="0"/>
              </a:rPr>
              <a:t> </a:t>
            </a:r>
          </a:p>
          <a:p>
            <a:pPr defTabSz="1042988">
              <a:buNone/>
              <a:tabLst>
                <a:tab pos="5019675" algn="l"/>
              </a:tabLst>
            </a:pPr>
            <a:r>
              <a:rPr lang="de-CH" sz="1000" dirty="0" smtClean="0">
                <a:latin typeface="Arial" charset="0"/>
              </a:rPr>
              <a:t>https://</a:t>
            </a:r>
            <a:r>
              <a:rPr lang="de-CH" sz="1000" dirty="0" err="1" smtClean="0">
                <a:latin typeface="Arial" charset="0"/>
              </a:rPr>
              <a:t>www.holidaycheck.ch</a:t>
            </a:r>
            <a:r>
              <a:rPr lang="de-CH" sz="1000" dirty="0" smtClean="0">
                <a:latin typeface="Arial" charset="0"/>
              </a:rPr>
              <a:t>/m/</a:t>
            </a:r>
            <a:r>
              <a:rPr lang="de-CH" sz="1000" dirty="0" err="1" smtClean="0">
                <a:latin typeface="Arial" charset="0"/>
              </a:rPr>
              <a:t>wasserschoepfrad</a:t>
            </a:r>
            <a:r>
              <a:rPr lang="de-CH" sz="1000" dirty="0" smtClean="0">
                <a:latin typeface="Arial" charset="0"/>
              </a:rPr>
              <a:t>/200918cf-c310-3773-95e2-b54cbf97901b</a:t>
            </a:r>
          </a:p>
          <a:p>
            <a:pPr defTabSz="1042988">
              <a:buNone/>
              <a:tabLst>
                <a:tab pos="5019675" algn="l"/>
              </a:tabLst>
            </a:pPr>
            <a:endParaRPr lang="de-CH" sz="1800" dirty="0"/>
          </a:p>
        </p:txBody>
      </p:sp>
      <p:pic>
        <p:nvPicPr>
          <p:cNvPr id="2" name="Bild 1"/>
          <p:cNvPicPr>
            <a:picLocks noChangeAspect="1"/>
          </p:cNvPicPr>
          <p:nvPr/>
        </p:nvPicPr>
        <p:blipFill>
          <a:blip r:embed="rId3"/>
          <a:stretch>
            <a:fillRect/>
          </a:stretch>
        </p:blipFill>
        <p:spPr>
          <a:xfrm>
            <a:off x="5513534" y="3348583"/>
            <a:ext cx="4081638" cy="3061218"/>
          </a:xfrm>
          <a:prstGeom prst="rect">
            <a:avLst/>
          </a:prstGeom>
        </p:spPr>
      </p:pic>
      <p:pic>
        <p:nvPicPr>
          <p:cNvPr id="4" name="Bild 3"/>
          <p:cNvPicPr>
            <a:picLocks noChangeAspect="1"/>
          </p:cNvPicPr>
          <p:nvPr/>
        </p:nvPicPr>
        <p:blipFill>
          <a:blip r:embed="rId4"/>
          <a:stretch>
            <a:fillRect/>
          </a:stretch>
        </p:blipFill>
        <p:spPr>
          <a:xfrm>
            <a:off x="882204" y="3348583"/>
            <a:ext cx="4079989" cy="3059989"/>
          </a:xfrm>
          <a:prstGeom prst="rect">
            <a:avLst/>
          </a:prstGeom>
        </p:spPr>
      </p:pic>
    </p:spTree>
    <p:extLst>
      <p:ext uri="{BB962C8B-B14F-4D97-AF65-F5344CB8AC3E}">
        <p14:creationId xmlns:p14="http://schemas.microsoft.com/office/powerpoint/2010/main" val="4119071888"/>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505055"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b="1" dirty="0">
                <a:latin typeface="+mj-lt"/>
              </a:rPr>
              <a:t>2</a:t>
            </a:r>
            <a:r>
              <a:rPr lang="de-CH" b="1" dirty="0" smtClean="0">
                <a:latin typeface="+mj-lt"/>
              </a:rPr>
              <a:t>. Wassermühlen</a:t>
            </a:r>
          </a:p>
          <a:p>
            <a:pPr defTabSz="1042988">
              <a:buNone/>
              <a:tabLst>
                <a:tab pos="5019675" algn="l"/>
              </a:tabLst>
            </a:pPr>
            <a:r>
              <a:rPr lang="de-CH" sz="2000" dirty="0" smtClean="0">
                <a:latin typeface="Arial" charset="0"/>
              </a:rPr>
              <a:t>Vor ungefähr 2300 Jahren begann man, die Wasserkraft dafür zu nutzen, </a:t>
            </a:r>
            <a:br>
              <a:rPr lang="de-CH" sz="2000" dirty="0" smtClean="0">
                <a:latin typeface="Arial" charset="0"/>
              </a:rPr>
            </a:br>
            <a:r>
              <a:rPr lang="de-CH" sz="2000" dirty="0" smtClean="0">
                <a:latin typeface="Arial" charset="0"/>
              </a:rPr>
              <a:t>ein Mahlwerk anzutreiben. Diese wurden im ganzen Mittelmeerraum, </a:t>
            </a:r>
            <a:br>
              <a:rPr lang="de-CH" sz="2000" dirty="0" smtClean="0">
                <a:latin typeface="Arial" charset="0"/>
              </a:rPr>
            </a:br>
            <a:r>
              <a:rPr lang="de-CH" sz="2000" dirty="0" smtClean="0">
                <a:latin typeface="Arial" charset="0"/>
              </a:rPr>
              <a:t>aber auch in China verwendet, um Korn zu mahlen. Dabei gab es </a:t>
            </a:r>
            <a:r>
              <a:rPr lang="de-CH" sz="2000" dirty="0" smtClean="0">
                <a:latin typeface="Arial" charset="0"/>
              </a:rPr>
              <a:t>unter-</a:t>
            </a:r>
            <a:br>
              <a:rPr lang="de-CH" sz="2000" dirty="0" smtClean="0">
                <a:latin typeface="Arial" charset="0"/>
              </a:rPr>
            </a:br>
            <a:r>
              <a:rPr lang="de-CH" sz="2000" dirty="0" smtClean="0">
                <a:latin typeface="Arial" charset="0"/>
              </a:rPr>
              <a:t>schiedliche </a:t>
            </a:r>
            <a:r>
              <a:rPr lang="de-CH" sz="2000" dirty="0" smtClean="0">
                <a:latin typeface="Arial" charset="0"/>
              </a:rPr>
              <a:t>Bauarten, zum Beispiel:</a:t>
            </a:r>
          </a:p>
          <a:p>
            <a:pPr defTabSz="1042988">
              <a:buNone/>
              <a:tabLst>
                <a:tab pos="5019675" algn="l"/>
              </a:tabLst>
            </a:pPr>
            <a:endParaRPr lang="de-CH" sz="1800" dirty="0" smtClean="0"/>
          </a:p>
          <a:p>
            <a:pPr defTabSz="1042988">
              <a:buNone/>
              <a:tabLst>
                <a:tab pos="5019675" algn="l"/>
              </a:tabLst>
            </a:pPr>
            <a:endParaRPr lang="de-CH" sz="1800" dirty="0"/>
          </a:p>
          <a:p>
            <a:pPr defTabSz="1042988">
              <a:buNone/>
              <a:tabLst>
                <a:tab pos="5019675" algn="l"/>
              </a:tabLst>
            </a:pPr>
            <a:endParaRPr lang="de-CH" sz="1800" dirty="0" smtClean="0"/>
          </a:p>
          <a:p>
            <a:pPr defTabSz="1042988">
              <a:buNone/>
              <a:tabLst>
                <a:tab pos="5019675" algn="l"/>
              </a:tabLst>
            </a:pPr>
            <a:endParaRPr lang="de-CH" sz="1800" dirty="0"/>
          </a:p>
          <a:p>
            <a:pPr defTabSz="1042988">
              <a:buNone/>
              <a:tabLst>
                <a:tab pos="5019675" algn="l"/>
              </a:tabLst>
            </a:pPr>
            <a:endParaRPr lang="de-CH" sz="1800" dirty="0" smtClean="0"/>
          </a:p>
          <a:p>
            <a:pPr defTabSz="1042988">
              <a:buNone/>
              <a:tabLst>
                <a:tab pos="5019675" algn="l"/>
              </a:tabLst>
            </a:pPr>
            <a:endParaRPr lang="de-CH" sz="1800" dirty="0" smtClean="0"/>
          </a:p>
          <a:p>
            <a:pPr defTabSz="1042988">
              <a:buNone/>
              <a:tabLst>
                <a:tab pos="5019675" algn="l"/>
              </a:tabLst>
            </a:pPr>
            <a:r>
              <a:rPr lang="de-CH" sz="1800" dirty="0" smtClean="0"/>
              <a:t>    </a:t>
            </a:r>
            <a:r>
              <a:rPr lang="de-CH" sz="1000" dirty="0" smtClean="0">
                <a:latin typeface="+mj-lt"/>
              </a:rPr>
              <a:t>Quelle: Prof. Dr.-Ing. Mathias Döring     </a:t>
            </a:r>
            <a:r>
              <a:rPr lang="de-CH" sz="1000" dirty="0">
                <a:latin typeface="+mj-lt"/>
              </a:rPr>
              <a:t> </a:t>
            </a:r>
            <a:r>
              <a:rPr lang="de-CH" sz="1000" dirty="0" smtClean="0">
                <a:latin typeface="+mj-lt"/>
              </a:rPr>
              <a:t>                                                                                           Quelle</a:t>
            </a:r>
            <a:r>
              <a:rPr lang="de-CH" sz="1000" dirty="0">
                <a:latin typeface="+mj-lt"/>
              </a:rPr>
              <a:t>:  Prof. Dr.-Ing. Mathias Döring </a:t>
            </a:r>
            <a:endParaRPr lang="de-CH" sz="1000" dirty="0" smtClean="0">
              <a:latin typeface="+mj-lt"/>
            </a:endParaRPr>
          </a:p>
          <a:p>
            <a:pPr defTabSz="1042988">
              <a:buNone/>
              <a:tabLst>
                <a:tab pos="5019675" algn="l"/>
              </a:tabLst>
            </a:pPr>
            <a:r>
              <a:rPr lang="de-CH" sz="1800" dirty="0" smtClean="0"/>
              <a:t>            </a:t>
            </a:r>
            <a:r>
              <a:rPr lang="de-CH" sz="1800" dirty="0" smtClean="0">
                <a:latin typeface="+mj-lt"/>
              </a:rPr>
              <a:t>Orientalische Schussrinnen-Mühle                  </a:t>
            </a:r>
            <a:r>
              <a:rPr lang="de-CH" sz="1800" dirty="0" smtClean="0">
                <a:latin typeface="+mj-lt"/>
              </a:rPr>
              <a:t> </a:t>
            </a:r>
            <a:r>
              <a:rPr lang="de-CH" sz="1800" dirty="0" smtClean="0">
                <a:latin typeface="+mj-lt"/>
              </a:rPr>
              <a:t>Schussrinnen-Mühle bei </a:t>
            </a:r>
            <a:r>
              <a:rPr lang="de-CH" sz="1800" dirty="0" err="1" smtClean="0">
                <a:latin typeface="+mj-lt"/>
              </a:rPr>
              <a:t>Çevlik</a:t>
            </a:r>
            <a:r>
              <a:rPr lang="de-CH" sz="1800" dirty="0" smtClean="0">
                <a:latin typeface="+mj-lt"/>
              </a:rPr>
              <a:t> (Türkei</a:t>
            </a:r>
            <a:r>
              <a:rPr lang="de-CH" sz="1800" dirty="0" smtClean="0">
                <a:latin typeface="+mj-lt"/>
              </a:rPr>
              <a:t>)</a:t>
            </a:r>
          </a:p>
          <a:p>
            <a:pPr defTabSz="1042988">
              <a:buNone/>
              <a:tabLst>
                <a:tab pos="5019675" algn="l"/>
              </a:tabLst>
            </a:pPr>
            <a:endParaRPr lang="de-CH" sz="1800" dirty="0" smtClean="0">
              <a:latin typeface="+mj-lt"/>
            </a:endParaRPr>
          </a:p>
          <a:p>
            <a:pPr defTabSz="1042988">
              <a:buNone/>
              <a:tabLst>
                <a:tab pos="5019675" algn="l"/>
              </a:tabLst>
            </a:pPr>
            <a:endParaRPr lang="de-CH" sz="1800" dirty="0"/>
          </a:p>
        </p:txBody>
      </p:sp>
      <p:pic>
        <p:nvPicPr>
          <p:cNvPr id="2" name="Bild 1" descr="Dö AC (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196" y="3204567"/>
            <a:ext cx="4734340" cy="2340000"/>
          </a:xfrm>
          <a:prstGeom prst="rect">
            <a:avLst/>
          </a:prstGeom>
        </p:spPr>
      </p:pic>
      <p:pic>
        <p:nvPicPr>
          <p:cNvPr id="3" name="Bild 2" descr="Dö AC (7).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8748" y="3204567"/>
            <a:ext cx="3528771" cy="2340000"/>
          </a:xfrm>
          <a:prstGeom prst="rect">
            <a:avLst/>
          </a:prstGeom>
        </p:spPr>
      </p:pic>
    </p:spTree>
    <p:extLst>
      <p:ext uri="{BB962C8B-B14F-4D97-AF65-F5344CB8AC3E}">
        <p14:creationId xmlns:p14="http://schemas.microsoft.com/office/powerpoint/2010/main" val="2102482814"/>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073007"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sz="2000" dirty="0" smtClean="0">
                <a:latin typeface="Arial" charset="0"/>
              </a:rPr>
              <a:t>Ein weiteres Beispiel einer alten Bauart der Mühle siehst du unten. Diese Art besitzt einen steilen, bis zu zehn Meter hohen Druckschacht, durch </a:t>
            </a:r>
            <a:r>
              <a:rPr lang="de-CH" sz="2000" dirty="0">
                <a:latin typeface="Arial" charset="0"/>
              </a:rPr>
              <a:t>d</a:t>
            </a:r>
            <a:r>
              <a:rPr lang="de-CH" sz="2000" dirty="0" smtClean="0">
                <a:latin typeface="Arial" charset="0"/>
              </a:rPr>
              <a:t>en das Wasser auf das Rad geleitet wird.</a:t>
            </a:r>
          </a:p>
          <a:p>
            <a:pPr defTabSz="1042988">
              <a:buNone/>
              <a:tabLst>
                <a:tab pos="5019675" algn="l"/>
              </a:tabLst>
            </a:pPr>
            <a:endParaRPr lang="de-CH" sz="1800" dirty="0" smtClean="0"/>
          </a:p>
          <a:p>
            <a:pPr defTabSz="1042988">
              <a:buNone/>
              <a:tabLst>
                <a:tab pos="5019675" algn="l"/>
              </a:tabLst>
            </a:pPr>
            <a:endParaRPr lang="de-CH" sz="1800" dirty="0"/>
          </a:p>
          <a:p>
            <a:pPr defTabSz="1042988">
              <a:buNone/>
              <a:tabLst>
                <a:tab pos="5019675" algn="l"/>
              </a:tabLst>
            </a:pPr>
            <a:endParaRPr lang="de-CH" sz="1800" dirty="0" smtClean="0"/>
          </a:p>
          <a:p>
            <a:pPr defTabSz="1042988">
              <a:buNone/>
              <a:tabLst>
                <a:tab pos="5019675" algn="l"/>
              </a:tabLst>
            </a:pPr>
            <a:endParaRPr lang="de-CH" sz="1800" dirty="0"/>
          </a:p>
          <a:p>
            <a:pPr defTabSz="1042988">
              <a:buNone/>
              <a:tabLst>
                <a:tab pos="5019675" algn="l"/>
              </a:tabLst>
            </a:pPr>
            <a:endParaRPr lang="de-CH" sz="1800" dirty="0" smtClean="0"/>
          </a:p>
          <a:p>
            <a:pPr defTabSz="1042988">
              <a:buNone/>
              <a:tabLst>
                <a:tab pos="5019675" algn="l"/>
              </a:tabLst>
            </a:pPr>
            <a:endParaRPr lang="de-CH" sz="1800" dirty="0"/>
          </a:p>
          <a:p>
            <a:pPr defTabSz="1042988">
              <a:buNone/>
              <a:tabLst>
                <a:tab pos="5019675" algn="l"/>
              </a:tabLst>
            </a:pPr>
            <a:endParaRPr lang="de-CH" sz="1800" dirty="0"/>
          </a:p>
          <a:p>
            <a:pPr defTabSz="1042988">
              <a:buNone/>
              <a:tabLst>
                <a:tab pos="5648325" algn="l"/>
              </a:tabLst>
            </a:pPr>
            <a:r>
              <a:rPr lang="de-CH" sz="1800" dirty="0">
                <a:latin typeface="+mj-lt"/>
              </a:rPr>
              <a:t> </a:t>
            </a:r>
            <a:r>
              <a:rPr lang="de-CH" sz="1800" dirty="0" smtClean="0">
                <a:latin typeface="+mj-lt"/>
              </a:rPr>
              <a:t>    </a:t>
            </a:r>
            <a:r>
              <a:rPr lang="de-CH" sz="1000" dirty="0" smtClean="0">
                <a:latin typeface="+mj-lt"/>
              </a:rPr>
              <a:t>Quelle: </a:t>
            </a:r>
            <a:r>
              <a:rPr lang="de-CH" sz="1000" dirty="0">
                <a:latin typeface="+mj-lt"/>
              </a:rPr>
              <a:t>Prof. Dr.-Ing. Mathias Döring </a:t>
            </a:r>
            <a:r>
              <a:rPr lang="de-CH" sz="1000" dirty="0" smtClean="0">
                <a:latin typeface="+mj-lt"/>
              </a:rPr>
              <a:t>	https://de.wikipedia.org/</a:t>
            </a:r>
            <a:r>
              <a:rPr lang="de-CH" sz="1000" dirty="0" err="1" smtClean="0">
                <a:latin typeface="+mj-lt"/>
              </a:rPr>
              <a:t>wiki</a:t>
            </a:r>
            <a:r>
              <a:rPr lang="de-CH" sz="1000" dirty="0" smtClean="0">
                <a:latin typeface="+mj-lt"/>
              </a:rPr>
              <a:t>/Horizontalrad-Wassermühle</a:t>
            </a:r>
            <a:endParaRPr lang="de-CH" sz="1000" dirty="0">
              <a:latin typeface="+mj-lt"/>
            </a:endParaRPr>
          </a:p>
          <a:p>
            <a:pPr defTabSz="1042988">
              <a:buNone/>
              <a:tabLst>
                <a:tab pos="5019675" algn="l"/>
              </a:tabLst>
            </a:pPr>
            <a:r>
              <a:rPr lang="de-CH" sz="1800" dirty="0"/>
              <a:t> </a:t>
            </a:r>
            <a:r>
              <a:rPr lang="de-CH" sz="1800" dirty="0" smtClean="0"/>
              <a:t>                          </a:t>
            </a:r>
            <a:r>
              <a:rPr lang="de-CH" sz="1800" dirty="0" smtClean="0">
                <a:latin typeface="+mj-lt"/>
              </a:rPr>
              <a:t>Aruba-Mühle                                                        </a:t>
            </a:r>
            <a:r>
              <a:rPr lang="de-CH" sz="1800" dirty="0" smtClean="0">
                <a:latin typeface="+mj-lt"/>
              </a:rPr>
              <a:t>   </a:t>
            </a:r>
            <a:r>
              <a:rPr lang="de-CH" sz="1800" dirty="0" err="1" smtClean="0">
                <a:latin typeface="+mj-lt"/>
              </a:rPr>
              <a:t>Aruba-Mühle</a:t>
            </a:r>
            <a:r>
              <a:rPr lang="de-CH" sz="1800" dirty="0" smtClean="0">
                <a:latin typeface="+mj-lt"/>
              </a:rPr>
              <a:t> auf Kreta </a:t>
            </a:r>
            <a:br>
              <a:rPr lang="de-CH" sz="1800" dirty="0" smtClean="0">
                <a:latin typeface="+mj-lt"/>
              </a:rPr>
            </a:br>
            <a:r>
              <a:rPr lang="de-CH" sz="1800" dirty="0" smtClean="0">
                <a:latin typeface="+mj-lt"/>
              </a:rPr>
              <a:t>			          (Griechenland)</a:t>
            </a:r>
          </a:p>
          <a:p>
            <a:pPr defTabSz="1042988">
              <a:buNone/>
              <a:tabLst>
                <a:tab pos="5019675" algn="l"/>
              </a:tabLst>
            </a:pPr>
            <a:r>
              <a:rPr lang="de-CH" sz="2000" dirty="0" smtClean="0">
                <a:latin typeface="+mj-lt"/>
              </a:rPr>
              <a:t> </a:t>
            </a:r>
            <a:endParaRPr lang="de-CH" sz="2000" dirty="0">
              <a:latin typeface="+mj-lt"/>
            </a:endParaRPr>
          </a:p>
        </p:txBody>
      </p:sp>
      <p:pic>
        <p:nvPicPr>
          <p:cNvPr id="4" name="Bild 3" descr="Dö AC (8).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196" y="2736775"/>
            <a:ext cx="5389428" cy="2340000"/>
          </a:xfrm>
          <a:prstGeom prst="rect">
            <a:avLst/>
          </a:prstGeom>
        </p:spPr>
      </p:pic>
      <p:pic>
        <p:nvPicPr>
          <p:cNvPr id="7" name="Bild 6"/>
          <p:cNvPicPr>
            <a:picLocks noChangeAspect="1"/>
          </p:cNvPicPr>
          <p:nvPr/>
        </p:nvPicPr>
        <p:blipFill>
          <a:blip r:embed="rId4"/>
          <a:stretch>
            <a:fillRect/>
          </a:stretch>
        </p:blipFill>
        <p:spPr>
          <a:xfrm>
            <a:off x="6498828" y="2735560"/>
            <a:ext cx="3121634" cy="2341215"/>
          </a:xfrm>
          <a:prstGeom prst="rect">
            <a:avLst/>
          </a:prstGeom>
        </p:spPr>
      </p:pic>
    </p:spTree>
    <p:extLst>
      <p:ext uri="{BB962C8B-B14F-4D97-AF65-F5344CB8AC3E}">
        <p14:creationId xmlns:p14="http://schemas.microsoft.com/office/powerpoint/2010/main" val="413919349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073007"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b="1" dirty="0" smtClean="0">
                <a:latin typeface="+mj-lt"/>
              </a:rPr>
              <a:t>3. Daumenwelle</a:t>
            </a:r>
            <a:endParaRPr lang="de-CH" b="1" dirty="0">
              <a:latin typeface="+mj-lt"/>
            </a:endParaRPr>
          </a:p>
          <a:p>
            <a:pPr defTabSz="1042988">
              <a:buNone/>
              <a:tabLst>
                <a:tab pos="5019675" algn="l"/>
              </a:tabLst>
            </a:pPr>
            <a:r>
              <a:rPr lang="de-CH" sz="2000" dirty="0" smtClean="0">
                <a:latin typeface="Arial" charset="0"/>
              </a:rPr>
              <a:t>Mit der Erfindung der Daumenwelle vor ungefähr 1300 Jahren gelang es, die Drehbewegung eines Wasserrads in eine Hin- und </a:t>
            </a:r>
            <a:r>
              <a:rPr lang="de-CH" sz="2000" dirty="0" err="1" smtClean="0">
                <a:latin typeface="Arial" charset="0"/>
              </a:rPr>
              <a:t>Herbewegung</a:t>
            </a:r>
            <a:r>
              <a:rPr lang="de-CH" sz="2000" dirty="0" smtClean="0">
                <a:latin typeface="Arial" charset="0"/>
              </a:rPr>
              <a:t> umzuwandeln. Zahlreiche Anwendungsmöglichkeiten ergaben sich daraus. Im 19. Jahrhundert gab es um die 6000 Wasserräder in der Schweiz. Mit ihnen wurde nicht nur Korn gemahlen, sondern auch Öl gepresst, Werkzeuge geschliffen, Stämme zu Brettern gesägt, Stoffe gewoben und vieles mehr. </a:t>
            </a: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r>
              <a:rPr lang="de-CH" sz="1000" dirty="0">
                <a:latin typeface="Arial" charset="0"/>
              </a:rPr>
              <a:t> </a:t>
            </a:r>
            <a:r>
              <a:rPr lang="de-CH" sz="1000" dirty="0" smtClean="0">
                <a:latin typeface="Arial" charset="0"/>
              </a:rPr>
              <a:t>                                   https</a:t>
            </a:r>
            <a:r>
              <a:rPr lang="de-CH" sz="1000" dirty="0">
                <a:latin typeface="Arial" charset="0"/>
              </a:rPr>
              <a:t>://</a:t>
            </a:r>
            <a:r>
              <a:rPr lang="de-CH" sz="1000" dirty="0" err="1">
                <a:latin typeface="Arial" charset="0"/>
              </a:rPr>
              <a:t>de.wikipedia.org</a:t>
            </a:r>
            <a:r>
              <a:rPr lang="de-CH" sz="1000" dirty="0">
                <a:latin typeface="Arial" charset="0"/>
              </a:rPr>
              <a:t>/</a:t>
            </a:r>
            <a:r>
              <a:rPr lang="de-CH" sz="1000" dirty="0" err="1">
                <a:latin typeface="Arial" charset="0"/>
              </a:rPr>
              <a:t>wiki</a:t>
            </a:r>
            <a:r>
              <a:rPr lang="de-CH" sz="1000" dirty="0">
                <a:latin typeface="Arial" charset="0"/>
              </a:rPr>
              <a:t>/Wasserrad#.2Fmedia.2FFile:R.C3.B6mische_S.C3.A4gem.C3.BChle.svg</a:t>
            </a:r>
            <a:endParaRPr lang="de-CH" sz="1000" dirty="0" smtClean="0">
              <a:latin typeface="Arial" charset="0"/>
            </a:endParaRPr>
          </a:p>
          <a:p>
            <a:pPr defTabSz="1042988">
              <a:buNone/>
              <a:tabLst>
                <a:tab pos="5019675" algn="l"/>
              </a:tabLst>
            </a:pPr>
            <a:endParaRPr lang="de-CH" sz="1800" dirty="0"/>
          </a:p>
        </p:txBody>
      </p:sp>
      <p:pic>
        <p:nvPicPr>
          <p:cNvPr id="6" name="Bild 5"/>
          <p:cNvPicPr>
            <a:picLocks noChangeAspect="1"/>
          </p:cNvPicPr>
          <p:nvPr/>
        </p:nvPicPr>
        <p:blipFill>
          <a:blip r:embed="rId3"/>
          <a:stretch>
            <a:fillRect/>
          </a:stretch>
        </p:blipFill>
        <p:spPr>
          <a:xfrm>
            <a:off x="2898428" y="3744931"/>
            <a:ext cx="4276008" cy="2699996"/>
          </a:xfrm>
          <a:prstGeom prst="rect">
            <a:avLst/>
          </a:prstGeom>
        </p:spPr>
      </p:pic>
    </p:spTree>
    <p:extLst>
      <p:ext uri="{BB962C8B-B14F-4D97-AF65-F5344CB8AC3E}">
        <p14:creationId xmlns:p14="http://schemas.microsoft.com/office/powerpoint/2010/main" val="1922069572"/>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073007"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b="1" dirty="0">
                <a:latin typeface="+mj-lt"/>
              </a:rPr>
              <a:t>4</a:t>
            </a:r>
            <a:r>
              <a:rPr lang="de-CH" b="1" dirty="0" smtClean="0">
                <a:latin typeface="+mj-lt"/>
              </a:rPr>
              <a:t>. </a:t>
            </a:r>
            <a:r>
              <a:rPr lang="de-CH" b="1" dirty="0" smtClean="0">
                <a:latin typeface="+mj-lt"/>
              </a:rPr>
              <a:t>Wasserturbinen</a:t>
            </a:r>
          </a:p>
          <a:p>
            <a:pPr defTabSz="1042988">
              <a:buNone/>
              <a:tabLst>
                <a:tab pos="5019675" algn="l"/>
              </a:tabLst>
            </a:pPr>
            <a:r>
              <a:rPr lang="de-CH" sz="2000" dirty="0" smtClean="0">
                <a:latin typeface="Arial" charset="0"/>
              </a:rPr>
              <a:t>Der nächste Entwicklungsschritt war die Erfindung der Wasserturbine Mitte </a:t>
            </a:r>
            <a:br>
              <a:rPr lang="de-CH" sz="2000" dirty="0" smtClean="0">
                <a:latin typeface="Arial" charset="0"/>
              </a:rPr>
            </a:br>
            <a:r>
              <a:rPr lang="de-CH" sz="2000" dirty="0" smtClean="0">
                <a:latin typeface="Arial" charset="0"/>
              </a:rPr>
              <a:t>des vorletzten Jahrhunderts. Mit ihr gelang es, eine grössere Wassermenge zu nutzen und so die Leistung im Vergleich mit einem herkömmlichen Wasserrad deutlich zu erhöhen. Beispiel dafür sind die Francis-Turbine, die Kaplan-Turbine oder die </a:t>
            </a:r>
            <a:r>
              <a:rPr lang="de-CH" sz="2000" dirty="0" err="1" smtClean="0">
                <a:latin typeface="Arial" charset="0"/>
              </a:rPr>
              <a:t>Pelton</a:t>
            </a:r>
            <a:r>
              <a:rPr lang="de-CH" sz="2000" dirty="0" smtClean="0">
                <a:latin typeface="Arial" charset="0"/>
              </a:rPr>
              <a:t>-Turbine (siehe Bilder unten). Weiterentwickelte Formen davon werden bis heute in Wasserkraftwerken verwendet.</a:t>
            </a: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467350" algn="l"/>
              </a:tabLst>
            </a:pPr>
            <a:r>
              <a:rPr lang="de-CH" sz="1000" dirty="0" smtClean="0">
                <a:latin typeface="Arial" charset="0"/>
              </a:rPr>
              <a:t>https://www.vde.com/de/fg/ETG/Arbeitsgebiete/V1/Aktuelles/Oeffentlich/Seiten/Wasserkraft.aspx	http://www.hydrolink.cz/en/pelton-turbines	</a:t>
            </a: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2000" dirty="0">
              <a:latin typeface="Arial" charset="0"/>
            </a:endParaRPr>
          </a:p>
        </p:txBody>
      </p:sp>
      <p:pic>
        <p:nvPicPr>
          <p:cNvPr id="10" name="Bild 9"/>
          <p:cNvPicPr>
            <a:picLocks noChangeAspect="1"/>
          </p:cNvPicPr>
          <p:nvPr/>
        </p:nvPicPr>
        <p:blipFill>
          <a:blip r:embed="rId3"/>
          <a:stretch>
            <a:fillRect/>
          </a:stretch>
        </p:blipFill>
        <p:spPr>
          <a:xfrm>
            <a:off x="6355212" y="3816935"/>
            <a:ext cx="3600000" cy="2700000"/>
          </a:xfrm>
          <a:prstGeom prst="rect">
            <a:avLst/>
          </a:prstGeom>
        </p:spPr>
      </p:pic>
      <p:pic>
        <p:nvPicPr>
          <p:cNvPr id="12" name="Bild 11"/>
          <p:cNvPicPr>
            <a:picLocks noChangeAspect="1"/>
          </p:cNvPicPr>
          <p:nvPr/>
        </p:nvPicPr>
        <p:blipFill rotWithShape="1">
          <a:blip r:embed="rId4"/>
          <a:srcRect l="5836" t="-1" r="6530" b="-91"/>
          <a:stretch/>
        </p:blipFill>
        <p:spPr>
          <a:xfrm>
            <a:off x="928349" y="3814479"/>
            <a:ext cx="4994415" cy="2702456"/>
          </a:xfrm>
          <a:prstGeom prst="rect">
            <a:avLst/>
          </a:prstGeom>
        </p:spPr>
      </p:pic>
    </p:spTree>
    <p:extLst>
      <p:ext uri="{BB962C8B-B14F-4D97-AF65-F5344CB8AC3E}">
        <p14:creationId xmlns:p14="http://schemas.microsoft.com/office/powerpoint/2010/main" val="1987948517"/>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073007"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b="1" dirty="0">
                <a:latin typeface="+mj-lt"/>
              </a:rPr>
              <a:t>5</a:t>
            </a:r>
            <a:r>
              <a:rPr lang="de-CH" b="1" dirty="0" smtClean="0">
                <a:latin typeface="+mj-lt"/>
              </a:rPr>
              <a:t>. </a:t>
            </a:r>
            <a:r>
              <a:rPr lang="de-CH" b="1" dirty="0" smtClean="0">
                <a:latin typeface="+mj-lt"/>
              </a:rPr>
              <a:t>Wasserkraftwerke</a:t>
            </a:r>
          </a:p>
          <a:p>
            <a:pPr defTabSz="1042988">
              <a:buNone/>
              <a:tabLst>
                <a:tab pos="5019675" algn="l"/>
              </a:tabLst>
            </a:pPr>
            <a:r>
              <a:rPr lang="de-CH" sz="2000" dirty="0" smtClean="0">
                <a:latin typeface="Arial" charset="0"/>
              </a:rPr>
              <a:t>In der Schweiz gibt es heute ungefähr 200 grössere Wasserkraftanlagen.</a:t>
            </a: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r>
              <a:rPr lang="de-CH" sz="1000" dirty="0">
                <a:latin typeface="Arial" charset="0"/>
              </a:rPr>
              <a:t>http://</a:t>
            </a:r>
            <a:r>
              <a:rPr lang="de-CH" sz="1000" dirty="0" smtClean="0">
                <a:latin typeface="Arial" charset="0"/>
              </a:rPr>
              <a:t>www.ausflugsziele.ch/ausflug-3/grande-dixence-staumauer-der-rekorde</a:t>
            </a:r>
          </a:p>
          <a:p>
            <a:pPr defTabSz="1042988">
              <a:buNone/>
              <a:tabLst>
                <a:tab pos="5019675" algn="l"/>
              </a:tabLst>
            </a:pPr>
            <a:r>
              <a:rPr lang="de-CH" sz="1000" dirty="0" smtClean="0">
                <a:latin typeface="Arial" charset="0"/>
              </a:rPr>
              <a:t>http</a:t>
            </a:r>
            <a:r>
              <a:rPr lang="de-CH" sz="1000" dirty="0">
                <a:latin typeface="Arial" charset="0"/>
              </a:rPr>
              <a:t>://</a:t>
            </a:r>
            <a:r>
              <a:rPr lang="de-CH" sz="1000" dirty="0" err="1">
                <a:latin typeface="Arial" charset="0"/>
              </a:rPr>
              <a:t>www.energiestiftung.ch</a:t>
            </a:r>
            <a:r>
              <a:rPr lang="de-CH" sz="1000" dirty="0">
                <a:latin typeface="Arial" charset="0"/>
              </a:rPr>
              <a:t>/</a:t>
            </a:r>
            <a:r>
              <a:rPr lang="de-CH" sz="1000" dirty="0" err="1">
                <a:latin typeface="Arial" charset="0"/>
              </a:rPr>
              <a:t>energiethemen</a:t>
            </a:r>
            <a:r>
              <a:rPr lang="de-CH" sz="1000" dirty="0">
                <a:latin typeface="Arial" charset="0"/>
              </a:rPr>
              <a:t>/</a:t>
            </a:r>
            <a:r>
              <a:rPr lang="de-CH" sz="1000" dirty="0" err="1">
                <a:latin typeface="Arial" charset="0"/>
              </a:rPr>
              <a:t>erneuerbareenergien</a:t>
            </a:r>
            <a:r>
              <a:rPr lang="de-CH" sz="1000" dirty="0">
                <a:latin typeface="Arial" charset="0"/>
              </a:rPr>
              <a:t>/</a:t>
            </a:r>
            <a:r>
              <a:rPr lang="de-CH" sz="1000" dirty="0" err="1">
                <a:latin typeface="Arial" charset="0"/>
              </a:rPr>
              <a:t>wasser</a:t>
            </a:r>
            <a:r>
              <a:rPr lang="de-CH" sz="1000" dirty="0">
                <a:latin typeface="Arial" charset="0"/>
              </a:rPr>
              <a:t>/#wasserkraftwerke_schweiz-2012 </a:t>
            </a:r>
            <a:endParaRPr lang="de-CH" sz="1000" dirty="0" smtClean="0">
              <a:latin typeface="Arial" charset="0"/>
            </a:endParaRPr>
          </a:p>
          <a:p>
            <a:pPr defTabSz="1042988">
              <a:buNone/>
              <a:tabLst>
                <a:tab pos="5019675" algn="l"/>
              </a:tabLst>
            </a:pPr>
            <a:endParaRPr lang="de-CH" sz="1800" dirty="0"/>
          </a:p>
        </p:txBody>
      </p:sp>
      <p:pic>
        <p:nvPicPr>
          <p:cNvPr id="11" name="Bild 10"/>
          <p:cNvPicPr>
            <a:picLocks noChangeAspect="1"/>
          </p:cNvPicPr>
          <p:nvPr/>
        </p:nvPicPr>
        <p:blipFill>
          <a:blip r:embed="rId3"/>
          <a:stretch>
            <a:fillRect/>
          </a:stretch>
        </p:blipFill>
        <p:spPr>
          <a:xfrm>
            <a:off x="4770640" y="2484491"/>
            <a:ext cx="4773611" cy="3419989"/>
          </a:xfrm>
          <a:prstGeom prst="rect">
            <a:avLst/>
          </a:prstGeom>
        </p:spPr>
      </p:pic>
      <p:pic>
        <p:nvPicPr>
          <p:cNvPr id="13" name="Bild 12"/>
          <p:cNvPicPr>
            <a:picLocks noChangeAspect="1"/>
          </p:cNvPicPr>
          <p:nvPr/>
        </p:nvPicPr>
        <p:blipFill>
          <a:blip r:embed="rId4"/>
          <a:stretch>
            <a:fillRect/>
          </a:stretch>
        </p:blipFill>
        <p:spPr>
          <a:xfrm>
            <a:off x="954212" y="3060551"/>
            <a:ext cx="3590133" cy="2015999"/>
          </a:xfrm>
          <a:prstGeom prst="rect">
            <a:avLst/>
          </a:prstGeom>
        </p:spPr>
      </p:pic>
    </p:spTree>
    <p:extLst>
      <p:ext uri="{BB962C8B-B14F-4D97-AF65-F5344CB8AC3E}">
        <p14:creationId xmlns:p14="http://schemas.microsoft.com/office/powerpoint/2010/main" val="518999266"/>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9" name="Rectangle 3"/>
          <p:cNvSpPr>
            <a:spLocks noChangeArrowheads="1"/>
          </p:cNvSpPr>
          <p:nvPr/>
        </p:nvSpPr>
        <p:spPr bwMode="auto">
          <a:xfrm>
            <a:off x="882205" y="1188343"/>
            <a:ext cx="9073007"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pPr defTabSz="1042988">
              <a:buNone/>
              <a:tabLst>
                <a:tab pos="5019675" algn="l"/>
              </a:tabLst>
            </a:pPr>
            <a:r>
              <a:rPr lang="de-CH" sz="2000" dirty="0" smtClean="0">
                <a:latin typeface="Arial" charset="0"/>
              </a:rPr>
              <a:t>Die Wasserkraftwerke deckten 2013 ungefähr </a:t>
            </a:r>
            <a:r>
              <a:rPr lang="de-CH" sz="2000" dirty="0" smtClean="0">
                <a:latin typeface="Arial" charset="0"/>
              </a:rPr>
              <a:t>58% </a:t>
            </a:r>
            <a:r>
              <a:rPr lang="de-CH" sz="2000" dirty="0" smtClean="0">
                <a:latin typeface="Arial" charset="0"/>
              </a:rPr>
              <a:t>des schweizerischen Strombedarfs. Damit leisten sie einen wichtigen Beitrag zur Stromversorgung der Schweiz und sind mit Abstand der grösste Lieferant von erneuerbarer Energie.</a:t>
            </a: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endParaRPr lang="de-CH" sz="1000" dirty="0" smtClean="0">
              <a:latin typeface="Arial" charset="0"/>
            </a:endParaRPr>
          </a:p>
          <a:p>
            <a:pPr defTabSz="1042988">
              <a:buNone/>
              <a:tabLst>
                <a:tab pos="5019675" algn="l"/>
              </a:tabLst>
            </a:pPr>
            <a:endParaRPr lang="de-CH" sz="1000" dirty="0">
              <a:latin typeface="Arial" charset="0"/>
            </a:endParaRPr>
          </a:p>
          <a:p>
            <a:pPr defTabSz="1042988">
              <a:buNone/>
              <a:tabLst>
                <a:tab pos="5019675" algn="l"/>
              </a:tabLst>
            </a:pPr>
            <a:r>
              <a:rPr lang="fr-FR" sz="1000" dirty="0" smtClean="0">
                <a:latin typeface="+mj-lt"/>
              </a:rPr>
              <a:t>                                                Quelle: </a:t>
            </a:r>
            <a:r>
              <a:rPr lang="fr-FR" sz="1000" dirty="0" err="1" smtClean="0">
                <a:latin typeface="+mj-lt"/>
              </a:rPr>
              <a:t>Gesamtenergiestatistik</a:t>
            </a:r>
            <a:r>
              <a:rPr lang="fr-FR" sz="1000" dirty="0" smtClean="0">
                <a:latin typeface="+mj-lt"/>
              </a:rPr>
              <a:t> </a:t>
            </a:r>
            <a:r>
              <a:rPr lang="fr-FR" sz="1000" dirty="0">
                <a:latin typeface="+mj-lt"/>
              </a:rPr>
              <a:t>BFE; </a:t>
            </a:r>
            <a:r>
              <a:rPr lang="fr-FR" sz="1000" dirty="0" smtClean="0">
                <a:latin typeface="+mj-lt"/>
              </a:rPr>
              <a:t>August </a:t>
            </a:r>
            <a:r>
              <a:rPr lang="fr-FR" sz="1000" dirty="0">
                <a:latin typeface="+mj-lt"/>
              </a:rPr>
              <a:t>2014</a:t>
            </a:r>
          </a:p>
          <a:p>
            <a:pPr defTabSz="1042988">
              <a:buNone/>
              <a:tabLst>
                <a:tab pos="5019675" algn="l"/>
              </a:tabLst>
            </a:pPr>
            <a:endParaRPr lang="de-CH" sz="1000" dirty="0" smtClean="0">
              <a:latin typeface="+mj-lt"/>
            </a:endParaRPr>
          </a:p>
          <a:p>
            <a:pPr defTabSz="1042988">
              <a:buNone/>
              <a:tabLst>
                <a:tab pos="5019675" algn="l"/>
              </a:tabLst>
            </a:pPr>
            <a:endParaRPr lang="de-CH" sz="1000" dirty="0" smtClean="0">
              <a:latin typeface="Arial" charset="0"/>
            </a:endParaRPr>
          </a:p>
          <a:p>
            <a:pPr defTabSz="1042988">
              <a:buNone/>
              <a:tabLst>
                <a:tab pos="5019675" algn="l"/>
              </a:tabLst>
            </a:pPr>
            <a:endParaRPr lang="de-CH" sz="2000" dirty="0" smtClean="0">
              <a:latin typeface="Arial" charset="0"/>
            </a:endParaRPr>
          </a:p>
          <a:p>
            <a:pPr defTabSz="1042988">
              <a:buNone/>
              <a:tabLst>
                <a:tab pos="5019675" algn="l"/>
              </a:tabLst>
            </a:pPr>
            <a:endParaRPr lang="de-CH" sz="1800" dirty="0"/>
          </a:p>
        </p:txBody>
      </p:sp>
      <p:graphicFrame>
        <p:nvGraphicFramePr>
          <p:cNvPr id="9" name="Tabelle 8"/>
          <p:cNvGraphicFramePr>
            <a:graphicFrameLocks noGrp="1"/>
          </p:cNvGraphicFramePr>
          <p:nvPr>
            <p:extLst>
              <p:ext uri="{D42A27DB-BD31-4B8C-83A1-F6EECF244321}">
                <p14:modId xmlns:p14="http://schemas.microsoft.com/office/powerpoint/2010/main" val="1361275059"/>
              </p:ext>
            </p:extLst>
          </p:nvPr>
        </p:nvGraphicFramePr>
        <p:xfrm>
          <a:off x="2250356" y="2700511"/>
          <a:ext cx="5976664" cy="3664232"/>
        </p:xfrm>
        <a:graphic>
          <a:graphicData uri="http://schemas.openxmlformats.org/drawingml/2006/table">
            <a:tbl>
              <a:tblPr firstRow="1" bandRow="1">
                <a:tableStyleId>{2A488322-F2BA-4B5B-9748-0D474271808F}</a:tableStyleId>
              </a:tblPr>
              <a:tblGrid>
                <a:gridCol w="3024336"/>
                <a:gridCol w="1296144"/>
                <a:gridCol w="1656184"/>
              </a:tblGrid>
              <a:tr h="463832">
                <a:tc>
                  <a:txBody>
                    <a:bodyPr/>
                    <a:lstStyle/>
                    <a:p>
                      <a:r>
                        <a:rPr lang="de-DE" sz="1800" b="1" dirty="0" smtClean="0"/>
                        <a:t>Stromproduktion</a:t>
                      </a:r>
                      <a:r>
                        <a:rPr lang="de-DE" sz="1800" b="1" baseline="0" dirty="0" smtClean="0"/>
                        <a:t> 2013</a:t>
                      </a:r>
                      <a:endParaRPr lang="de-DE" sz="1800" b="1" dirty="0"/>
                    </a:p>
                  </a:txBody>
                  <a:tcPr/>
                </a:tc>
                <a:tc>
                  <a:txBody>
                    <a:bodyPr/>
                    <a:lstStyle/>
                    <a:p>
                      <a:pPr algn="ctr"/>
                      <a:r>
                        <a:rPr lang="de-DE" sz="1800" dirty="0" smtClean="0"/>
                        <a:t>Anteil</a:t>
                      </a:r>
                      <a:endParaRPr lang="de-DE" sz="1800" dirty="0"/>
                    </a:p>
                  </a:txBody>
                  <a:tcPr/>
                </a:tc>
                <a:tc>
                  <a:txBody>
                    <a:bodyPr/>
                    <a:lstStyle/>
                    <a:p>
                      <a:pPr algn="ctr"/>
                      <a:r>
                        <a:rPr lang="de-DE" sz="1800" dirty="0" smtClean="0"/>
                        <a:t>zu Vorjahr</a:t>
                      </a:r>
                      <a:endParaRPr lang="de-DE" sz="1800" dirty="0"/>
                    </a:p>
                  </a:txBody>
                  <a:tcPr/>
                </a:tc>
              </a:tr>
              <a:tr h="347066">
                <a:tc>
                  <a:txBody>
                    <a:bodyPr/>
                    <a:lstStyle/>
                    <a:p>
                      <a:r>
                        <a:rPr lang="de-DE" sz="1800" dirty="0" smtClean="0"/>
                        <a:t>Wasserkraft</a:t>
                      </a:r>
                    </a:p>
                  </a:txBody>
                  <a:tcPr/>
                </a:tc>
                <a:tc>
                  <a:txBody>
                    <a:bodyPr/>
                    <a:lstStyle/>
                    <a:p>
                      <a:pPr algn="r"/>
                      <a:r>
                        <a:rPr lang="de-DE" sz="1800" dirty="0" smtClean="0"/>
                        <a:t>57,9 %</a:t>
                      </a:r>
                      <a:endParaRPr lang="de-DE" sz="1800" dirty="0"/>
                    </a:p>
                  </a:txBody>
                  <a:tcPr/>
                </a:tc>
                <a:tc>
                  <a:txBody>
                    <a:bodyPr/>
                    <a:lstStyle/>
                    <a:p>
                      <a:pPr marL="0" indent="0" algn="r">
                        <a:buFontTx/>
                        <a:buNone/>
                      </a:pPr>
                      <a:r>
                        <a:rPr lang="de-DE" sz="1800" dirty="0" smtClean="0"/>
                        <a:t>− 0,8 %</a:t>
                      </a:r>
                    </a:p>
                  </a:txBody>
                  <a:tcPr/>
                </a:tc>
              </a:tr>
              <a:tr h="347066">
                <a:tc>
                  <a:txBody>
                    <a:bodyPr/>
                    <a:lstStyle/>
                    <a:p>
                      <a:r>
                        <a:rPr lang="de-DE" sz="1800" dirty="0" smtClean="0"/>
                        <a:t>Kernkraft</a:t>
                      </a:r>
                      <a:endParaRPr lang="de-DE" sz="1800" dirty="0"/>
                    </a:p>
                  </a:txBody>
                  <a:tcPr/>
                </a:tc>
                <a:tc>
                  <a:txBody>
                    <a:bodyPr/>
                    <a:lstStyle/>
                    <a:p>
                      <a:pPr algn="r"/>
                      <a:r>
                        <a:rPr lang="de-DE" sz="1800" dirty="0" smtClean="0"/>
                        <a:t>36,5 %</a:t>
                      </a:r>
                      <a:endParaRPr lang="de-DE" sz="1800" dirty="0"/>
                    </a:p>
                  </a:txBody>
                  <a:tcPr/>
                </a:tc>
                <a:tc>
                  <a:txBody>
                    <a:bodyPr/>
                    <a:lstStyle/>
                    <a:p>
                      <a:pPr algn="r"/>
                      <a:r>
                        <a:rPr lang="de-DE" sz="1800" dirty="0" smtClean="0"/>
                        <a:t>+ 2,2 %</a:t>
                      </a:r>
                      <a:endParaRPr lang="de-DE" sz="1800" dirty="0"/>
                    </a:p>
                  </a:txBody>
                  <a:tcPr/>
                </a:tc>
              </a:tr>
              <a:tr h="347066">
                <a:tc>
                  <a:txBody>
                    <a:bodyPr/>
                    <a:lstStyle/>
                    <a:p>
                      <a:r>
                        <a:rPr lang="de-DE" sz="1800" dirty="0" smtClean="0"/>
                        <a:t>Thermische Kraftwerke</a:t>
                      </a:r>
                      <a:endParaRPr lang="de-DE" sz="1800" dirty="0"/>
                    </a:p>
                  </a:txBody>
                  <a:tcPr/>
                </a:tc>
                <a:tc>
                  <a:txBody>
                    <a:bodyPr/>
                    <a:lstStyle/>
                    <a:p>
                      <a:pPr algn="r"/>
                      <a:r>
                        <a:rPr lang="de-DE" sz="1800" dirty="0" smtClean="0"/>
                        <a:t>3,9 %</a:t>
                      </a:r>
                      <a:endParaRPr lang="de-DE" sz="1800" dirty="0"/>
                    </a:p>
                  </a:txBody>
                  <a:tcPr/>
                </a:tc>
                <a:tc>
                  <a:txBody>
                    <a:bodyPr/>
                    <a:lstStyle/>
                    <a:p>
                      <a:pPr algn="r"/>
                      <a:r>
                        <a:rPr lang="de-DE" sz="1800" dirty="0" smtClean="0"/>
                        <a:t>− 6,0 %</a:t>
                      </a:r>
                      <a:endParaRPr lang="de-DE" sz="1800" dirty="0"/>
                    </a:p>
                  </a:txBody>
                  <a:tcPr/>
                </a:tc>
              </a:tr>
              <a:tr h="347066">
                <a:tc>
                  <a:txBody>
                    <a:bodyPr/>
                    <a:lstStyle/>
                    <a:p>
                      <a:r>
                        <a:rPr lang="de-DE" sz="1800" dirty="0" smtClean="0"/>
                        <a:t>Photovoltaikanlagen</a:t>
                      </a:r>
                      <a:endParaRPr lang="de-DE" sz="1800" dirty="0"/>
                    </a:p>
                  </a:txBody>
                  <a:tcPr/>
                </a:tc>
                <a:tc>
                  <a:txBody>
                    <a:bodyPr/>
                    <a:lstStyle/>
                    <a:p>
                      <a:pPr algn="r"/>
                      <a:r>
                        <a:rPr lang="de-DE" sz="1800" dirty="0" smtClean="0"/>
                        <a:t>0,8 %</a:t>
                      </a:r>
                      <a:endParaRPr lang="de-DE" sz="1800" dirty="0"/>
                    </a:p>
                  </a:txBody>
                  <a:tcPr/>
                </a:tc>
                <a:tc>
                  <a:txBody>
                    <a:bodyPr/>
                    <a:lstStyle/>
                    <a:p>
                      <a:pPr algn="r"/>
                      <a:r>
                        <a:rPr lang="de-DE" sz="1800" dirty="0" smtClean="0"/>
                        <a:t>+ 70,0 %</a:t>
                      </a:r>
                      <a:endParaRPr lang="de-DE" sz="1800" dirty="0"/>
                    </a:p>
                  </a:txBody>
                  <a:tcPr/>
                </a:tc>
              </a:tr>
              <a:tr h="347066">
                <a:tc>
                  <a:txBody>
                    <a:bodyPr/>
                    <a:lstStyle/>
                    <a:p>
                      <a:r>
                        <a:rPr lang="de-DE" sz="1800" dirty="0" smtClean="0"/>
                        <a:t>Bio-, Klär- und Deponiegas</a:t>
                      </a:r>
                      <a:endParaRPr lang="de-DE" sz="1800" dirty="0"/>
                    </a:p>
                  </a:txBody>
                  <a:tcPr/>
                </a:tc>
                <a:tc>
                  <a:txBody>
                    <a:bodyPr/>
                    <a:lstStyle/>
                    <a:p>
                      <a:pPr algn="r"/>
                      <a:r>
                        <a:rPr lang="de-DE" sz="1800" dirty="0" smtClean="0"/>
                        <a:t>0,4 %</a:t>
                      </a:r>
                      <a:endParaRPr lang="de-DE" sz="1800" dirty="0"/>
                    </a:p>
                  </a:txBody>
                  <a:tcPr/>
                </a:tc>
                <a:tc>
                  <a:txBody>
                    <a:bodyPr/>
                    <a:lstStyle/>
                    <a:p>
                      <a:pPr algn="r"/>
                      <a:r>
                        <a:rPr lang="de-DE" sz="1800" dirty="0" smtClean="0"/>
                        <a:t>+ 8,4 %</a:t>
                      </a:r>
                      <a:endParaRPr lang="de-DE" sz="1800" dirty="0"/>
                    </a:p>
                  </a:txBody>
                  <a:tcPr/>
                </a:tc>
              </a:tr>
              <a:tr h="347066">
                <a:tc>
                  <a:txBody>
                    <a:bodyPr/>
                    <a:lstStyle/>
                    <a:p>
                      <a:r>
                        <a:rPr lang="de-DE" sz="1800" dirty="0" smtClean="0"/>
                        <a:t>Holz- und</a:t>
                      </a:r>
                      <a:r>
                        <a:rPr lang="de-DE" sz="1800" baseline="0" dirty="0" smtClean="0"/>
                        <a:t> Spezialfeuerungen</a:t>
                      </a:r>
                      <a:endParaRPr lang="de-DE" sz="1800" dirty="0"/>
                    </a:p>
                  </a:txBody>
                  <a:tcPr/>
                </a:tc>
                <a:tc>
                  <a:txBody>
                    <a:bodyPr/>
                    <a:lstStyle/>
                    <a:p>
                      <a:pPr algn="r"/>
                      <a:r>
                        <a:rPr lang="de-DE" sz="1800" dirty="0" smtClean="0"/>
                        <a:t>0,4</a:t>
                      </a:r>
                      <a:r>
                        <a:rPr lang="de-DE" sz="1800" baseline="0" dirty="0" smtClean="0"/>
                        <a:t> %</a:t>
                      </a:r>
                    </a:p>
                  </a:txBody>
                  <a:tcPr/>
                </a:tc>
                <a:tc>
                  <a:txBody>
                    <a:bodyPr/>
                    <a:lstStyle/>
                    <a:p>
                      <a:pPr algn="r"/>
                      <a:r>
                        <a:rPr lang="de-DE" sz="1800" dirty="0" smtClean="0"/>
                        <a:t>+ 11,0 %</a:t>
                      </a:r>
                      <a:endParaRPr lang="de-DE" sz="1800" dirty="0"/>
                    </a:p>
                  </a:txBody>
                  <a:tcPr/>
                </a:tc>
              </a:tr>
              <a:tr h="347066">
                <a:tc>
                  <a:txBody>
                    <a:bodyPr/>
                    <a:lstStyle/>
                    <a:p>
                      <a:r>
                        <a:rPr lang="de-DE" sz="1800" dirty="0" smtClean="0"/>
                        <a:t>Windanlagen</a:t>
                      </a:r>
                      <a:endParaRPr lang="de-DE" sz="1800" dirty="0"/>
                    </a:p>
                  </a:txBody>
                  <a:tcPr/>
                </a:tc>
                <a:tc>
                  <a:txBody>
                    <a:bodyPr/>
                    <a:lstStyle/>
                    <a:p>
                      <a:pPr algn="r"/>
                      <a:r>
                        <a:rPr lang="de-DE" sz="1800" dirty="0" smtClean="0"/>
                        <a:t>0,1 %</a:t>
                      </a:r>
                      <a:endParaRPr lang="de-DE" sz="1800" dirty="0"/>
                    </a:p>
                  </a:txBody>
                  <a:tcPr/>
                </a:tc>
                <a:tc>
                  <a:txBody>
                    <a:bodyPr/>
                    <a:lstStyle/>
                    <a:p>
                      <a:pPr algn="r"/>
                      <a:r>
                        <a:rPr lang="de-DE" sz="1800" dirty="0" smtClean="0"/>
                        <a:t>+ 2,3 %</a:t>
                      </a:r>
                      <a:endParaRPr lang="de-DE" sz="1800" dirty="0"/>
                    </a:p>
                  </a:txBody>
                  <a:tcPr/>
                </a:tc>
              </a:tr>
              <a:tr h="347066">
                <a:tc>
                  <a:txBody>
                    <a:bodyPr/>
                    <a:lstStyle/>
                    <a:p>
                      <a:r>
                        <a:rPr lang="de-DE" sz="1800" b="1" dirty="0" smtClean="0"/>
                        <a:t>Total</a:t>
                      </a:r>
                      <a:endParaRPr lang="de-DE" sz="1800" b="1" dirty="0"/>
                    </a:p>
                  </a:txBody>
                  <a:tcPr/>
                </a:tc>
                <a:tc>
                  <a:txBody>
                    <a:bodyPr/>
                    <a:lstStyle/>
                    <a:p>
                      <a:pPr algn="r"/>
                      <a:r>
                        <a:rPr lang="de-DE" sz="1800" b="1" dirty="0" smtClean="0"/>
                        <a:t>100 %</a:t>
                      </a:r>
                      <a:endParaRPr lang="de-DE" sz="1800" b="1" dirty="0"/>
                    </a:p>
                  </a:txBody>
                  <a:tcPr/>
                </a:tc>
                <a:tc>
                  <a:txBody>
                    <a:bodyPr/>
                    <a:lstStyle/>
                    <a:p>
                      <a:pPr algn="r"/>
                      <a:r>
                        <a:rPr lang="de-DE" sz="1800" b="1" dirty="0" smtClean="0"/>
                        <a:t>(+ 0,4 %)</a:t>
                      </a:r>
                      <a:endParaRPr lang="de-DE" sz="1800" b="1" dirty="0"/>
                    </a:p>
                  </a:txBody>
                  <a:tcPr/>
                </a:tc>
              </a:tr>
            </a:tbl>
          </a:graphicData>
        </a:graphic>
      </p:graphicFrame>
    </p:spTree>
    <p:extLst>
      <p:ext uri="{BB962C8B-B14F-4D97-AF65-F5344CB8AC3E}">
        <p14:creationId xmlns:p14="http://schemas.microsoft.com/office/powerpoint/2010/main" val="3619477870"/>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FHNW Präsentation HTNW">
  <a:themeElements>
    <a:clrScheme name="FHNW Präsentation HTNW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fontScheme name="FHNW Präsentation HTNW">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55600" marR="0" indent="-355600" algn="l" defTabSz="1042988" rtl="0" eaLnBrk="0" fontAlgn="base" latinLnBrk="0" hangingPunct="0">
          <a:lnSpc>
            <a:spcPct val="100000"/>
          </a:lnSpc>
          <a:spcBef>
            <a:spcPts val="1200"/>
          </a:spcBef>
          <a:spcAft>
            <a:spcPct val="0"/>
          </a:spcAft>
          <a:buClrTx/>
          <a:buSzTx/>
          <a:buFontTx/>
          <a:buChar char="•"/>
          <a:tabLst>
            <a:tab pos="355600" algn="l"/>
            <a:tab pos="3224213" algn="l"/>
          </a:tabLst>
          <a:defRPr kumimoji="0" lang="de-CH" sz="2400" b="0" i="0" u="none" strike="noStrike" cap="none" normalizeH="0" baseline="0" smtClean="0">
            <a:ln>
              <a:noFill/>
            </a:ln>
            <a:solidFill>
              <a:schemeClr val="tx1"/>
            </a:solidFill>
            <a:effectLst/>
            <a:latin typeface="Calibri" pitchFamily="34" charset="0"/>
            <a:ea typeface="Arial Unicode MS" pitchFamily="34" charset="-128"/>
            <a:cs typeface="Arial Unicode MS"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55600" marR="0" indent="-355600" algn="l" defTabSz="1042988" rtl="0" eaLnBrk="0" fontAlgn="base" latinLnBrk="0" hangingPunct="0">
          <a:lnSpc>
            <a:spcPct val="100000"/>
          </a:lnSpc>
          <a:spcBef>
            <a:spcPts val="1200"/>
          </a:spcBef>
          <a:spcAft>
            <a:spcPct val="0"/>
          </a:spcAft>
          <a:buClrTx/>
          <a:buSzTx/>
          <a:buFontTx/>
          <a:buChar char="•"/>
          <a:tabLst>
            <a:tab pos="355600" algn="l"/>
            <a:tab pos="3224213" algn="l"/>
          </a:tabLst>
          <a:defRPr kumimoji="0" lang="de-CH" sz="2400" b="0" i="0" u="none" strike="noStrike" cap="none" normalizeH="0" baseline="0" smtClean="0">
            <a:ln>
              <a:noFill/>
            </a:ln>
            <a:solidFill>
              <a:schemeClr val="tx1"/>
            </a:solidFill>
            <a:effectLst/>
            <a:latin typeface="Calibri" pitchFamily="34" charset="0"/>
            <a:ea typeface="Arial Unicode MS" pitchFamily="34" charset="-128"/>
            <a:cs typeface="Arial Unicode MS" pitchFamily="34" charset="-128"/>
          </a:defRPr>
        </a:defPPr>
      </a:lstStyle>
    </a:lnDef>
  </a:objectDefaults>
  <a:extraClrSchemeLst>
    <a:extraClrScheme>
      <a:clrScheme name="FHNW Präsentation HTN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HNW Präsentation HTNW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HNW Präsentation HTNW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HNW Präsentation HTNW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HNW Präsentation HTNW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HNW Präsentation HTNW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HNW Präsentation HTNW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HNW Präsentation HTNW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HNW Präsentation HTNW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HNW Präsentation HTNW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HNW Präsentation HTNW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HNW Präsentation HTNW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FHNW Präsentation HTNW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F:\Dokumente und Einstellungen\Jürg Christener\Anwendungsdaten\Microsoft\Vorlagen\FHNW Präsentation HTNW.pot</Template>
  <TotalTime>0</TotalTime>
  <Words>509</Words>
  <Application>Microsoft Office PowerPoint</Application>
  <PresentationFormat>Benutzerdefiniert</PresentationFormat>
  <Paragraphs>152</Paragraphs>
  <Slides>10</Slides>
  <Notes>10</Notes>
  <HiddenSlides>0</HiddenSlides>
  <MMClips>1</MMClips>
  <ScaleCrop>false</ScaleCrop>
  <HeadingPairs>
    <vt:vector size="4" baseType="variant">
      <vt:variant>
        <vt:lpstr>Design</vt:lpstr>
      </vt:variant>
      <vt:variant>
        <vt:i4>1</vt:i4>
      </vt:variant>
      <vt:variant>
        <vt:lpstr>Folientitel</vt:lpstr>
      </vt:variant>
      <vt:variant>
        <vt:i4>10</vt:i4>
      </vt:variant>
    </vt:vector>
  </HeadingPairs>
  <TitlesOfParts>
    <vt:vector size="11" baseType="lpstr">
      <vt:lpstr>FHNW Präsentation HTNW</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Fachhochschule Nordwestschweiz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Vertiefungsfach Geographie – Einführung GIS und verwandte Bereiche</dc:title>
  <dc:creator>Lukas Bähler</dc:creator>
  <cp:lastModifiedBy>pH</cp:lastModifiedBy>
  <cp:revision>393</cp:revision>
  <cp:lastPrinted>2012-07-09T11:48:39Z</cp:lastPrinted>
  <dcterms:created xsi:type="dcterms:W3CDTF">2006-02-12T17:14:18Z</dcterms:created>
  <dcterms:modified xsi:type="dcterms:W3CDTF">2016-03-08T07:24:28Z</dcterms:modified>
</cp:coreProperties>
</file>